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859" r:id="rId2"/>
    <p:sldId id="1017" r:id="rId3"/>
    <p:sldId id="1020" r:id="rId4"/>
    <p:sldId id="1066" r:id="rId5"/>
    <p:sldId id="1067" r:id="rId6"/>
    <p:sldId id="1022" r:id="rId7"/>
    <p:sldId id="1026" r:id="rId8"/>
    <p:sldId id="1057" r:id="rId9"/>
    <p:sldId id="1030" r:id="rId10"/>
    <p:sldId id="1068" r:id="rId11"/>
    <p:sldId id="1029" r:id="rId12"/>
    <p:sldId id="1028" r:id="rId13"/>
    <p:sldId id="1069" r:id="rId14"/>
    <p:sldId id="1061" r:id="rId15"/>
    <p:sldId id="1070" r:id="rId16"/>
    <p:sldId id="1071" r:id="rId17"/>
    <p:sldId id="1072" r:id="rId18"/>
    <p:sldId id="1073" r:id="rId19"/>
    <p:sldId id="1062" r:id="rId20"/>
    <p:sldId id="1063" r:id="rId21"/>
    <p:sldId id="1048" r:id="rId22"/>
    <p:sldId id="1074" r:id="rId23"/>
    <p:sldId id="1064" r:id="rId24"/>
    <p:sldId id="1075" r:id="rId25"/>
    <p:sldId id="1051" r:id="rId26"/>
    <p:sldId id="1076" r:id="rId27"/>
    <p:sldId id="1077" r:id="rId28"/>
    <p:sldId id="1078" r:id="rId29"/>
    <p:sldId id="1081" r:id="rId30"/>
    <p:sldId id="1080" r:id="rId31"/>
    <p:sldId id="1079" r:id="rId32"/>
    <p:sldId id="1046" r:id="rId33"/>
    <p:sldId id="1084" r:id="rId34"/>
    <p:sldId id="1082" r:id="rId35"/>
    <p:sldId id="1083" r:id="rId36"/>
    <p:sldId id="1085" r:id="rId37"/>
    <p:sldId id="1086" r:id="rId38"/>
    <p:sldId id="1087" r:id="rId39"/>
    <p:sldId id="1088" r:id="rId40"/>
    <p:sldId id="1089" r:id="rId41"/>
    <p:sldId id="1090" r:id="rId42"/>
    <p:sldId id="1091" r:id="rId43"/>
    <p:sldId id="1092" r:id="rId44"/>
    <p:sldId id="1093" r:id="rId45"/>
    <p:sldId id="1094" r:id="rId46"/>
    <p:sldId id="1065" r:id="rId47"/>
    <p:sldId id="1095" r:id="rId48"/>
    <p:sldId id="1096" r:id="rId4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10.pn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10.png"/><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9.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0.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运动和力的关系</a:t>
            </a: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6</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超重和失重</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782084890"/>
              </p:ext>
            </p:extLst>
          </p:nvPr>
        </p:nvGraphicFramePr>
        <p:xfrm>
          <a:off x="360854" y="847470"/>
          <a:ext cx="11485847" cy="4389120"/>
        </p:xfrm>
        <a:graphic>
          <a:graphicData uri="http://schemas.openxmlformats.org/drawingml/2006/table">
            <a:tbl>
              <a:tblPr firstRow="1" firstCol="1" bandRow="1"/>
              <a:tblGrid>
                <a:gridCol w="1412759">
                  <a:extLst>
                    <a:ext uri="{9D8B030D-6E8A-4147-A177-3AD203B41FA5}">
                      <a16:colId xmlns:a16="http://schemas.microsoft.com/office/drawing/2014/main" val="2932136367"/>
                    </a:ext>
                  </a:extLst>
                </a:gridCol>
                <a:gridCol w="2214472">
                  <a:extLst>
                    <a:ext uri="{9D8B030D-6E8A-4147-A177-3AD203B41FA5}">
                      <a16:colId xmlns:a16="http://schemas.microsoft.com/office/drawing/2014/main" val="1635677165"/>
                    </a:ext>
                  </a:extLst>
                </a:gridCol>
                <a:gridCol w="2565938">
                  <a:extLst>
                    <a:ext uri="{9D8B030D-6E8A-4147-A177-3AD203B41FA5}">
                      <a16:colId xmlns:a16="http://schemas.microsoft.com/office/drawing/2014/main" val="4128657401"/>
                    </a:ext>
                  </a:extLst>
                </a:gridCol>
                <a:gridCol w="2832410">
                  <a:extLst>
                    <a:ext uri="{9D8B030D-6E8A-4147-A177-3AD203B41FA5}">
                      <a16:colId xmlns:a16="http://schemas.microsoft.com/office/drawing/2014/main" val="2728180693"/>
                    </a:ext>
                  </a:extLst>
                </a:gridCol>
                <a:gridCol w="2460268">
                  <a:extLst>
                    <a:ext uri="{9D8B030D-6E8A-4147-A177-3AD203B41FA5}">
                      <a16:colId xmlns:a16="http://schemas.microsoft.com/office/drawing/2014/main" val="3743669631"/>
                    </a:ext>
                  </a:extLst>
                </a:gridCol>
              </a:tblGrid>
              <a:tr h="9051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视重</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竖直方向的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64380052"/>
                  </a:ext>
                </a:extLst>
              </a:tr>
              <a:tr h="9051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失重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向下加速或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向上减速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92045669"/>
                  </a:ext>
                </a:extLst>
              </a:tr>
              <a:tr h="9051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完全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失重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自由落体运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动、拋体运动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47848407"/>
                  </a:ext>
                </a:extLst>
              </a:tr>
            </a:tbl>
          </a:graphicData>
        </a:graphic>
      </p:graphicFrame>
      <p:pic>
        <p:nvPicPr>
          <p:cNvPr id="7" name="cz347.jpg"/>
          <p:cNvPicPr/>
          <p:nvPr/>
        </p:nvPicPr>
        <p:blipFill>
          <a:blip r:embed="rId2"/>
          <a:stretch>
            <a:fillRect/>
          </a:stretch>
        </p:blipFill>
        <p:spPr>
          <a:xfrm>
            <a:off x="10187739" y="2044155"/>
            <a:ext cx="1164051" cy="1395603"/>
          </a:xfrm>
          <a:prstGeom prst="rect">
            <a:avLst/>
          </a:prstGeom>
        </p:spPr>
      </p:pic>
      <p:pic>
        <p:nvPicPr>
          <p:cNvPr id="8" name="cz349.jpg"/>
          <p:cNvPicPr/>
          <p:nvPr/>
        </p:nvPicPr>
        <p:blipFill>
          <a:blip r:embed="rId3"/>
          <a:stretch>
            <a:fillRect/>
          </a:stretch>
        </p:blipFill>
        <p:spPr>
          <a:xfrm>
            <a:off x="10086106" y="3789040"/>
            <a:ext cx="1409700" cy="1130300"/>
          </a:xfrm>
          <a:prstGeom prst="rect">
            <a:avLst/>
          </a:prstGeom>
        </p:spPr>
      </p:pic>
    </p:spTree>
    <p:extLst>
      <p:ext uri="{BB962C8B-B14F-4D97-AF65-F5344CB8AC3E}">
        <p14:creationId xmlns:p14="http://schemas.microsoft.com/office/powerpoint/2010/main" val="4047969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746120"/>
            <a:ext cx="11485848" cy="1684244"/>
          </a:xfrm>
          <a:prstGeom prst="rect">
            <a:avLst/>
          </a:prstGeom>
          <a:solidFill>
            <a:srgbClr val="E3F2E7"/>
          </a:solidFill>
          <a:ln>
            <a:noFill/>
          </a:ln>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物体处于超重或失重状态时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物体所受的重力始终不变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只是物体对支持物的压力或对悬挂物的拉力发生了变化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看起来物重好像有所增大或减小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是否处于超重或失重状态与物体的速度方向无关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只取决于物体的加速度方向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clrChange>
              <a:clrFrom>
                <a:srgbClr val="E3F2E7"/>
              </a:clrFrom>
              <a:clrTo>
                <a:srgbClr val="E3F2E7">
                  <a:alpha val="0"/>
                </a:srgbClr>
              </a:clrTo>
            </a:clrChange>
          </a:blip>
          <a:stretch>
            <a:fillRect/>
          </a:stretch>
        </p:blipFill>
        <p:spPr>
          <a:xfrm>
            <a:off x="402382" y="793745"/>
            <a:ext cx="1844833" cy="473135"/>
          </a:xfrm>
          <a:prstGeom prst="rect">
            <a:avLst/>
          </a:prstGeom>
        </p:spPr>
      </p:pic>
    </p:spTree>
    <p:extLst>
      <p:ext uri="{BB962C8B-B14F-4D97-AF65-F5344CB8AC3E}">
        <p14:creationId xmlns:p14="http://schemas.microsoft.com/office/powerpoint/2010/main" val="1253746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a:spLocks/>
          </p:cNvSpPr>
          <p:nvPr/>
        </p:nvSpPr>
        <p:spPr bwMode="auto">
          <a:xfrm>
            <a:off x="360854" y="523249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当挂上钩码时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弹簧的伸长量</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由胡克定律有</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N/m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06574" y="4904542"/>
            <a:ext cx="764309" cy="272473"/>
          </a:xfrm>
          <a:prstGeom prst="rect">
            <a:avLst/>
          </a:prstGeom>
        </p:spPr>
      </p:pic>
      <p:pic>
        <p:nvPicPr>
          <p:cNvPr id="11" name="24解析.eps" descr="id:2147491694;FounderCES"/>
          <p:cNvPicPr/>
          <p:nvPr/>
        </p:nvPicPr>
        <p:blipFill>
          <a:blip r:embed="rId4"/>
          <a:stretch>
            <a:fillRect/>
          </a:stretch>
        </p:blipFill>
        <p:spPr>
          <a:xfrm>
            <a:off x="406574" y="5464081"/>
            <a:ext cx="764309" cy="272473"/>
          </a:xfrm>
          <a:prstGeom prst="rect">
            <a:avLst/>
          </a:prstGeom>
        </p:spPr>
      </p:pic>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确定物体在竖直方向上的运动情况，某研究小组利用轻弹簧、刻度尺、钩码制作了一个测量加速度的装置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如图所示，轻弹簧上端固定在竖直放置的刻度尺的零刻度线处，下端不挂钩码时指针指在</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位置；挂上质量为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的钩码后，平衡时指针指在</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求弹簧的劲度系数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e462.jpg" descr="id:2147496925;FounderCES"/>
          <p:cNvPicPr/>
          <p:nvPr/>
        </p:nvPicPr>
        <p:blipFill>
          <a:blip r:embed="rId5"/>
          <a:stretch>
            <a:fillRect/>
          </a:stretch>
        </p:blipFill>
        <p:spPr>
          <a:xfrm>
            <a:off x="5661862" y="3011348"/>
            <a:ext cx="1657479" cy="2174198"/>
          </a:xfrm>
          <a:prstGeom prst="rect">
            <a:avLst/>
          </a:prstGeom>
        </p:spPr>
      </p:pic>
      <p:sp>
        <p:nvSpPr>
          <p:cNvPr id="2" name="矩形 1"/>
          <p:cNvSpPr/>
          <p:nvPr/>
        </p:nvSpPr>
        <p:spPr>
          <a:xfrm>
            <a:off x="1279296" y="4799187"/>
            <a:ext cx="1443024" cy="461665"/>
          </a:xfrm>
          <a:prstGeom prst="rect">
            <a:avLst/>
          </a:prstGeom>
        </p:spPr>
        <p:txBody>
          <a:bodyPr wrap="none">
            <a:spAutoFit/>
          </a:bodyPr>
          <a:lstStyle/>
          <a:p>
            <a:r>
              <a:rPr lang="en-US" altLang="zh-CN" sz="2400" dirty="0" smtClean="0">
                <a:solidFill>
                  <a:srgbClr val="000000"/>
                </a:solidFill>
              </a:rPr>
              <a:t>50 N/m</a:t>
            </a:r>
            <a:r>
              <a:rPr lang="zh-CN" altLang="zh-CN" sz="2400" dirty="0">
                <a:solidFill>
                  <a:srgbClr val="000000"/>
                </a:solidFill>
                <a:cs typeface="Times New Roman" panose="02020603050405020304" pitchFamily="18" charset="0"/>
              </a:rPr>
              <a:t>　</a:t>
            </a:r>
            <a:endParaRPr lang="zh-CN" altLang="en-US" dirty="0"/>
          </a:p>
        </p:txBody>
      </p:sp>
    </p:spTree>
    <p:extLst>
      <p:ext uri="{BB962C8B-B14F-4D97-AF65-F5344CB8AC3E}">
        <p14:creationId xmlns:p14="http://schemas.microsoft.com/office/powerpoint/2010/main" val="22731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436103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当升降机在竖直方向运动时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弹簧的形变量增大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弹力增大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由胡克定律可得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弹簧的伸长量</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0.04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此时弹簧弹力大于钩码的重力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钩码所受合力方向向上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则升降机处于加速上升或减速下降的状态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以钩码为研究对象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将该装置挂在竖直方向运动的升降机中，发现指针指在</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求此时升降机的加速度，并判断升降机的运动情况</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722;FounderCES"/>
          <p:cNvPicPr/>
          <p:nvPr/>
        </p:nvPicPr>
        <p:blipFill>
          <a:blip r:embed="rId2"/>
          <a:stretch>
            <a:fillRect/>
          </a:stretch>
        </p:blipFill>
        <p:spPr>
          <a:xfrm>
            <a:off x="406574" y="3983358"/>
            <a:ext cx="764309" cy="272473"/>
          </a:xfrm>
          <a:prstGeom prst="rect">
            <a:avLst/>
          </a:prstGeom>
        </p:spPr>
      </p:pic>
      <p:pic>
        <p:nvPicPr>
          <p:cNvPr id="5" name="24解析.eps" descr="id:2147491694;FounderCES"/>
          <p:cNvPicPr/>
          <p:nvPr/>
        </p:nvPicPr>
        <p:blipFill>
          <a:blip r:embed="rId3"/>
          <a:stretch>
            <a:fillRect/>
          </a:stretch>
        </p:blipFill>
        <p:spPr>
          <a:xfrm>
            <a:off x="406574" y="4542897"/>
            <a:ext cx="764309" cy="272473"/>
          </a:xfrm>
          <a:prstGeom prst="rect">
            <a:avLst/>
          </a:prstGeom>
        </p:spPr>
      </p:pic>
      <p:sp>
        <p:nvSpPr>
          <p:cNvPr id="6" name="矩形 5"/>
          <p:cNvSpPr/>
          <p:nvPr/>
        </p:nvSpPr>
        <p:spPr>
          <a:xfrm>
            <a:off x="1199924" y="3778282"/>
            <a:ext cx="4227439" cy="646331"/>
          </a:xfrm>
          <a:prstGeom prst="rect">
            <a:avLst/>
          </a:prstGeom>
        </p:spPr>
        <p:txBody>
          <a:bodyPr wrap="none">
            <a:spAutoFit/>
          </a:bodyPr>
          <a:lstStyle/>
          <a:p>
            <a:pPr algn="just">
              <a:lnSpc>
                <a:spcPct val="150000"/>
              </a:lnSpc>
              <a:spcAft>
                <a:spcPts val="0"/>
              </a:spcAft>
            </a:pPr>
            <a:r>
              <a:rPr lang="en-US" altLang="zh-CN" sz="2400" dirty="0" smtClean="0">
                <a:solidFill>
                  <a:srgbClr val="000000"/>
                </a:solidFill>
                <a:cs typeface="Times New Roman" panose="02020603050405020304" pitchFamily="18" charset="0"/>
              </a:rPr>
              <a:t>10 m/s</a:t>
            </a:r>
            <a:r>
              <a:rPr lang="en-US" altLang="zh-CN" sz="2400" baseline="30000" dirty="0" smtClean="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加速上升或减速下降</a:t>
            </a:r>
            <a:endParaRPr lang="zh-CN" altLang="zh-CN" sz="1050" dirty="0">
              <a:solidFill>
                <a:srgbClr val="000000"/>
              </a:solidFill>
              <a:cs typeface="Times New Roman" panose="02020603050405020304" pitchFamily="18" charset="0"/>
            </a:endParaRPr>
          </a:p>
        </p:txBody>
      </p:sp>
      <p:pic>
        <p:nvPicPr>
          <p:cNvPr id="7" name="we462.jpg" descr="id:2147496925;FounderCES"/>
          <p:cNvPicPr/>
          <p:nvPr/>
        </p:nvPicPr>
        <p:blipFill>
          <a:blip r:embed="rId4"/>
          <a:stretch>
            <a:fillRect/>
          </a:stretch>
        </p:blipFill>
        <p:spPr>
          <a:xfrm>
            <a:off x="5591150" y="1966940"/>
            <a:ext cx="1597981" cy="2326156"/>
          </a:xfrm>
          <a:prstGeom prst="rect">
            <a:avLst/>
          </a:prstGeom>
        </p:spPr>
      </p:pic>
    </p:spTree>
    <p:extLst>
      <p:ext uri="{BB962C8B-B14F-4D97-AF65-F5344CB8AC3E}">
        <p14:creationId xmlns:p14="http://schemas.microsoft.com/office/powerpoint/2010/main" val="276306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2134766" y="628402"/>
            <a:ext cx="7628890" cy="840255"/>
          </a:xfrm>
          <a:prstGeom prst="rect">
            <a:avLst/>
          </a:prstGeom>
        </p:spPr>
      </p:pic>
      <p:pic>
        <p:nvPicPr>
          <p:cNvPr id="7" name="图片 6"/>
          <p:cNvPicPr>
            <a:picLocks noChangeAspect="1"/>
          </p:cNvPicPr>
          <p:nvPr/>
        </p:nvPicPr>
        <p:blipFill>
          <a:blip r:embed="rId3"/>
          <a:stretch>
            <a:fillRect/>
          </a:stretch>
        </p:blipFill>
        <p:spPr>
          <a:xfrm>
            <a:off x="368842" y="1681653"/>
            <a:ext cx="1175135" cy="396607"/>
          </a:xfrm>
          <a:prstGeom prst="rect">
            <a:avLst/>
          </a:prstGeom>
        </p:spPr>
      </p:pic>
      <p:sp>
        <p:nvSpPr>
          <p:cNvPr id="3" name="内容占位符 2"/>
          <p:cNvSpPr>
            <a:spLocks noGrp="1"/>
          </p:cNvSpPr>
          <p:nvPr>
            <p:ph idx="1"/>
          </p:nvPr>
        </p:nvSpPr>
        <p:spPr>
          <a:xfrm>
            <a:off x="360854" y="1558533"/>
            <a:ext cx="11485848" cy="175432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动力学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观点在连接体中的应用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连接体分类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e472.jpg" descr="id:2147496967;FounderCES"/>
          <p:cNvPicPr/>
          <p:nvPr/>
        </p:nvPicPr>
        <p:blipFill>
          <a:blip r:embed="rId4"/>
          <a:stretch>
            <a:fillRect/>
          </a:stretch>
        </p:blipFill>
        <p:spPr>
          <a:xfrm>
            <a:off x="3358902" y="2276872"/>
            <a:ext cx="5398834" cy="4104456"/>
          </a:xfrm>
          <a:prstGeom prst="rect">
            <a:avLst/>
          </a:prstGeom>
        </p:spPr>
      </p:pic>
    </p:spTree>
    <p:extLst>
      <p:ext uri="{BB962C8B-B14F-4D97-AF65-F5344CB8AC3E}">
        <p14:creationId xmlns:p14="http://schemas.microsoft.com/office/powerpoint/2010/main" val="2910230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物物叠放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73.jpg" descr="id:2147496974;FounderCES"/>
          <p:cNvPicPr/>
          <p:nvPr/>
        </p:nvPicPr>
        <p:blipFill>
          <a:blip r:embed="rId2"/>
          <a:stretch>
            <a:fillRect/>
          </a:stretch>
        </p:blipFill>
        <p:spPr>
          <a:xfrm>
            <a:off x="2869405" y="1417868"/>
            <a:ext cx="6468745" cy="3778250"/>
          </a:xfrm>
          <a:prstGeom prst="rect">
            <a:avLst/>
          </a:prstGeom>
        </p:spPr>
      </p:pic>
    </p:spTree>
    <p:extLst>
      <p:ext uri="{BB962C8B-B14F-4D97-AF65-F5344CB8AC3E}">
        <p14:creationId xmlns:p14="http://schemas.microsoft.com/office/powerpoint/2010/main" val="1180236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74.jpg" descr="id:2147496981;FounderCES"/>
          <p:cNvPicPr/>
          <p:nvPr/>
        </p:nvPicPr>
        <p:blipFill>
          <a:blip r:embed="rId2"/>
          <a:stretch>
            <a:fillRect/>
          </a:stretch>
        </p:blipFill>
        <p:spPr>
          <a:xfrm>
            <a:off x="3397496" y="1322809"/>
            <a:ext cx="5412564" cy="4194423"/>
          </a:xfrm>
          <a:prstGeom prst="rect">
            <a:avLst/>
          </a:prstGeom>
        </p:spPr>
      </p:pic>
    </p:spTree>
    <p:extLst>
      <p:ext uri="{BB962C8B-B14F-4D97-AF65-F5344CB8AC3E}">
        <p14:creationId xmlns:p14="http://schemas.microsoft.com/office/powerpoint/2010/main" val="2316674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76.jpg" descr="id:2147496988;FounderCES"/>
          <p:cNvPicPr/>
          <p:nvPr/>
        </p:nvPicPr>
        <p:blipFill>
          <a:blip r:embed="rId2"/>
          <a:stretch>
            <a:fillRect/>
          </a:stretch>
        </p:blipFill>
        <p:spPr>
          <a:xfrm>
            <a:off x="4392844" y="1628800"/>
            <a:ext cx="2283502" cy="2247070"/>
          </a:xfrm>
          <a:prstGeom prst="rect">
            <a:avLst/>
          </a:prstGeom>
        </p:spPr>
      </p:pic>
    </p:spTree>
    <p:extLst>
      <p:ext uri="{BB962C8B-B14F-4D97-AF65-F5344CB8AC3E}">
        <p14:creationId xmlns:p14="http://schemas.microsoft.com/office/powerpoint/2010/main" val="710952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连接体的分析</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209247806"/>
              </p:ext>
            </p:extLst>
          </p:nvPr>
        </p:nvGraphicFramePr>
        <p:xfrm>
          <a:off x="360854" y="1521556"/>
          <a:ext cx="11485847" cy="4206240"/>
        </p:xfrm>
        <a:graphic>
          <a:graphicData uri="http://schemas.openxmlformats.org/drawingml/2006/table">
            <a:tbl>
              <a:tblPr firstRow="1" firstCol="1" bandRow="1"/>
              <a:tblGrid>
                <a:gridCol w="1413872">
                  <a:extLst>
                    <a:ext uri="{9D8B030D-6E8A-4147-A177-3AD203B41FA5}">
                      <a16:colId xmlns:a16="http://schemas.microsoft.com/office/drawing/2014/main" val="955178147"/>
                    </a:ext>
                  </a:extLst>
                </a:gridCol>
                <a:gridCol w="3316000">
                  <a:extLst>
                    <a:ext uri="{9D8B030D-6E8A-4147-A177-3AD203B41FA5}">
                      <a16:colId xmlns:a16="http://schemas.microsoft.com/office/drawing/2014/main" val="2696504431"/>
                    </a:ext>
                  </a:extLst>
                </a:gridCol>
                <a:gridCol w="4532872">
                  <a:extLst>
                    <a:ext uri="{9D8B030D-6E8A-4147-A177-3AD203B41FA5}">
                      <a16:colId xmlns:a16="http://schemas.microsoft.com/office/drawing/2014/main" val="564770468"/>
                    </a:ext>
                  </a:extLst>
                </a:gridCol>
                <a:gridCol w="2223103">
                  <a:extLst>
                    <a:ext uri="{9D8B030D-6E8A-4147-A177-3AD203B41FA5}">
                      <a16:colId xmlns:a16="http://schemas.microsoft.com/office/drawing/2014/main" val="1398069616"/>
                    </a:ext>
                  </a:extLst>
                </a:gridCol>
              </a:tblGrid>
              <a:tr h="329277">
                <a:tc>
                  <a:txBody>
                    <a:bodyPr/>
                    <a:lstStyle/>
                    <a:p>
                      <a:pPr algn="ctr" hangingPunct="0">
                        <a:lnSpc>
                          <a:spcPct val="150000"/>
                        </a:lnSpc>
                        <a:spcAft>
                          <a:spcPts val="0"/>
                        </a:spcAft>
                      </a:pP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适用条件</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注意事项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22755770"/>
                  </a:ext>
                </a:extLst>
              </a:tr>
              <a:tr h="946177">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整体法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系统内各物体保持相对静止</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即各物体具有相同的运动状态</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只分析系统外力</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不必分析系统内各物体间的相互作用力</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便于求解系统受到的外力作用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8125571"/>
                  </a:ext>
                </a:extLst>
              </a:tr>
              <a:tr h="1975663">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隔离法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系统内各物体的加速度不相同</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要求计算系统内物体间的相互作用力</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对于加速度大小相同、方向不同的连接体</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应采用隔离法分析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求系统内各物体间的相互作用力时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可先用整体法</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再用隔离法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spc="-15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便于求解系统内各物体间的相互作用力</a:t>
                      </a:r>
                      <a:endParaRPr lang="zh-CN" sz="230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71838226"/>
                  </a:ext>
                </a:extLst>
              </a:tr>
            </a:tbl>
          </a:graphicData>
        </a:graphic>
      </p:graphicFrame>
    </p:spTree>
    <p:extLst>
      <p:ext uri="{BB962C8B-B14F-4D97-AF65-F5344CB8AC3E}">
        <p14:creationId xmlns:p14="http://schemas.microsoft.com/office/powerpoint/2010/main" val="2115242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2"/>
          <a:stretch>
            <a:fillRect/>
          </a:stretch>
        </p:blipFill>
        <p:spPr>
          <a:xfrm>
            <a:off x="358412" y="917051"/>
            <a:ext cx="994484" cy="320124"/>
          </a:xfrm>
          <a:prstGeom prst="rect">
            <a:avLst/>
          </a:prstGeom>
        </p:spPr>
      </p:pic>
      <p:pic>
        <p:nvPicPr>
          <p:cNvPr id="4" name="24答案.eps" descr="id:2147491722;FounderCES"/>
          <p:cNvPicPr/>
          <p:nvPr/>
        </p:nvPicPr>
        <p:blipFill>
          <a:blip r:embed="rId3"/>
          <a:stretch>
            <a:fillRect/>
          </a:stretch>
        </p:blipFill>
        <p:spPr>
          <a:xfrm>
            <a:off x="406574" y="4852865"/>
            <a:ext cx="764309" cy="272473"/>
          </a:xfrm>
          <a:prstGeom prst="rect">
            <a:avLst/>
          </a:prstGeom>
        </p:spPr>
      </p:pic>
      <p:sp>
        <p:nvSpPr>
          <p:cNvPr id="5" name="内容占位符 4"/>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图所示，绕过定滑轮的绳子将物体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相连，绳子与水平桌面平行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，不计滑轮、绳子质量和一切摩擦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互换位置，绳子仍保持与桌面平行，则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绳子的拉力大小不变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绳子的拉力大小变大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两物体运动的加速度大小不变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两物体运动的加速度大小变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as1011.jpg" descr="id:2147497010;FounderCES"/>
          <p:cNvPicPr/>
          <p:nvPr/>
        </p:nvPicPr>
        <p:blipFill>
          <a:blip r:embed="rId4"/>
          <a:stretch>
            <a:fillRect/>
          </a:stretch>
        </p:blipFill>
        <p:spPr>
          <a:xfrm>
            <a:off x="5879182" y="2492896"/>
            <a:ext cx="2736304" cy="2016224"/>
          </a:xfrm>
          <a:prstGeom prst="rect">
            <a:avLst/>
          </a:prstGeom>
        </p:spPr>
      </p:pic>
      <p:sp>
        <p:nvSpPr>
          <p:cNvPr id="2" name="矩形 1"/>
          <p:cNvSpPr/>
          <p:nvPr/>
        </p:nvSpPr>
        <p:spPr>
          <a:xfrm>
            <a:off x="1352896" y="4780985"/>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extLst>
      <p:ext uri="{BB962C8B-B14F-4D97-AF65-F5344CB8AC3E}">
        <p14:creationId xmlns:p14="http://schemas.microsoft.com/office/powerpoint/2010/main" val="189018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5170646"/>
          </a:xfrm>
        </p:spPr>
        <p:txBody>
          <a:bodyPr/>
          <a:lstStyle/>
          <a:p>
            <a:pPr hangingPunct="0">
              <a:spcAft>
                <a:spcPts val="0"/>
              </a:spcAft>
            </a:pPr>
            <a:r>
              <a:rPr lang="en-US"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重力</a:t>
            </a:r>
            <a:r>
              <a:rPr lang="zh-CN" altLang="zh-CN" sz="2200"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的测量</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在地球表面附近，物体由于地球的吸引而受到的力</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重力的测量方法</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公式法</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9750"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先测量物体做自由落体运动的加速度</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，再用天平测量物体的质量，利用牛顿第二定律可得 </a:t>
            </a:r>
            <a:r>
              <a:rPr lang="en-US" altLang="zh-CN" sz="22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mg</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平衡条件法</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9750"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将待测物体悬挂或放置在弹簧测力计上，使物体处于静止状态，这时物体所受的重力大小与弹簧测力计对物体的拉力或支持力大小相等</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1620174"/>
            <a:ext cx="1254116" cy="369395"/>
          </a:xfrm>
          <a:prstGeom prst="rect">
            <a:avLst/>
          </a:prstGeom>
        </p:spPr>
      </p:pic>
      <p:pic>
        <p:nvPicPr>
          <p:cNvPr id="6"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2"/>
          <a:stretch>
            <a:fillRect/>
          </a:stretch>
        </p:blipFill>
        <p:spPr>
          <a:xfrm>
            <a:off x="406574" y="940994"/>
            <a:ext cx="764309" cy="272473"/>
          </a:xfrm>
          <a:prstGeom prst="rect">
            <a:avLst/>
          </a:prstGeom>
        </p:spPr>
      </p:pic>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4705199"/>
              </a:xfrm>
            </p:spPr>
            <p:txBody>
              <a:bodyPr/>
              <a:lstStyle/>
              <a:p>
                <a:pPr hangingPunct="0">
                  <a:spcAft>
                    <a:spcPts val="0"/>
                  </a:spcAft>
                </a:pP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绳子的拉力大小为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dirty="0" smtClean="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换位</a:t>
                </a:r>
                <a:endParaRPr lang="en-US" altLang="zh-CN" b="1" u="wavy" dirty="0" smtClean="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u="wavy" dirty="0" smtClean="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置</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对整体有</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𝑨</m:t>
                            </m:r>
                          </m:sub>
                        </m:sSub>
                        <m:r>
                          <a:rPr lang="zh-CN" altLang="zh-CN" b="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𝑩</m:t>
                            </m:r>
                          </m:sub>
                        </m:sSub>
                      </m:e>
                    </m:d>
                  </m:oMath>
                </a14:m>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wavy" dirty="0">
                    <a:solidFill>
                      <a:srgbClr val="000000"/>
                    </a:solidFill>
                    <a:uFill>
                      <a:solidFill>
                        <a:srgbClr val="2CBBED"/>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u="wavy" dirty="0"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smtClean="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b="1" u="wavy" dirty="0" smtClean="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i="1" u="wavy" dirty="0"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互换位置后</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对整体有</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𝑨</m:t>
                            </m:r>
                          </m:sub>
                        </m:sSub>
                        <m:r>
                          <a:rPr lang="zh-CN" altLang="zh-CN" b="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u="wavy">
                                <a:solidFill>
                                  <a:srgbClr val="000000"/>
                                </a:solidFill>
                                <a:uFill>
                                  <a:solidFill>
                                    <a:srgbClr val="2CBBED"/>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u="wavy">
                                <a:solidFill>
                                  <a:srgbClr val="000000"/>
                                </a:solidFill>
                                <a:uFill>
                                  <a:solidFill>
                                    <a:srgbClr val="2CBBED"/>
                                  </a:solidFill>
                                </a:uFill>
                                <a:latin typeface="Cambria Math" panose="02040503050406030204" pitchFamily="18" charset="0"/>
                                <a:ea typeface="宋体" panose="02010600030101010101" pitchFamily="2" charset="-122"/>
                                <a:cs typeface="Times New Roman" panose="02020603050405020304" pitchFamily="18" charset="0"/>
                              </a:rPr>
                              <m:t>𝑩</m:t>
                            </m:r>
                          </m:sub>
                        </m:sSub>
                      </m:e>
                    </m:d>
                  </m:oMath>
                </a14:m>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a:solidFill>
                      <a:srgbClr val="000000"/>
                    </a:solidFill>
                    <a:uFill>
                      <a:solidFill>
                        <a:srgbClr val="2CBBED"/>
                      </a:solidFill>
                    </a:u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u="wavy" dirty="0" err="1">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dirty="0"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wavy" dirty="0"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u="wavy" dirty="0" err="1"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baseline="-25000" dirty="0" err="1"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u="wavy" dirty="0" err="1" smtClean="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u="wavy" dirty="0">
                  <a:solidFill>
                    <a:srgbClr val="000000"/>
                  </a:solidFill>
                  <a:effectLst/>
                  <a:uFill>
                    <a:solidFill>
                      <a:srgbClr val="2CBBED"/>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先</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整体分析求共同的加速度</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即整体所受的动力减去整体所受的阻力为整体所受的合外力</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再隔离分析求内力</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即绳子的拉力</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即换位置后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绳子的拉力大小不变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两物体运动的加速度变大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705199"/>
              </a:xfrm>
              <a:blipFill>
                <a:blip r:embed="rId3"/>
                <a:stretch>
                  <a:fillRect l="-796" r="-849" b="-2073"/>
                </a:stretch>
              </a:blipFill>
            </p:spPr>
            <p:txBody>
              <a:bodyPr/>
              <a:lstStyle/>
              <a:p>
                <a:r>
                  <a:rPr lang="zh-CN" altLang="en-US">
                    <a:noFill/>
                  </a:rPr>
                  <a:t> </a:t>
                </a:r>
              </a:p>
            </p:txBody>
          </p:sp>
        </mc:Fallback>
      </mc:AlternateContent>
      <p:pic>
        <p:nvPicPr>
          <p:cNvPr id="5" name="箭头右下.eps" descr="id:2147497024;FounderCES"/>
          <p:cNvPicPr/>
          <p:nvPr/>
        </p:nvPicPr>
        <p:blipFill>
          <a:blip r:embed="rId4"/>
          <a:stretch>
            <a:fillRect/>
          </a:stretch>
        </p:blipFill>
        <p:spPr>
          <a:xfrm>
            <a:off x="602001" y="3054151"/>
            <a:ext cx="394970" cy="310515"/>
          </a:xfrm>
          <a:prstGeom prst="rect">
            <a:avLst/>
          </a:prstGeom>
        </p:spPr>
      </p:pic>
      <p:pic>
        <p:nvPicPr>
          <p:cNvPr id="6" name="as1011.jpg" descr="id:2147497010;FounderCES"/>
          <p:cNvPicPr/>
          <p:nvPr/>
        </p:nvPicPr>
        <p:blipFill>
          <a:blip r:embed="rId5"/>
          <a:stretch>
            <a:fillRect/>
          </a:stretch>
        </p:blipFill>
        <p:spPr>
          <a:xfrm>
            <a:off x="8975526" y="808703"/>
            <a:ext cx="2736304" cy="2016224"/>
          </a:xfrm>
          <a:prstGeom prst="rect">
            <a:avLst/>
          </a:prstGeom>
        </p:spPr>
      </p:pic>
    </p:spTree>
    <p:extLst>
      <p:ext uri="{BB962C8B-B14F-4D97-AF65-F5344CB8AC3E}">
        <p14:creationId xmlns:p14="http://schemas.microsoft.com/office/powerpoint/2010/main" val="34188224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情境2.eps" descr="id:2147492732;FounderCES"/>
          <p:cNvPicPr/>
          <p:nvPr/>
        </p:nvPicPr>
        <p:blipFill>
          <a:blip r:embed="rId2"/>
          <a:stretch>
            <a:fillRect/>
          </a:stretch>
        </p:blipFill>
        <p:spPr>
          <a:xfrm>
            <a:off x="375681" y="930236"/>
            <a:ext cx="923159" cy="323941"/>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动力学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中的临界值、极值问题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四种典型临界条件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接触与脱离的临界条件：两物体相接触或脱离，临界条件是弹力</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相对滑动的临界条件：两物体相接触且相对静止时，常存在着静摩擦力，则相对滑动的临界条件是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静摩擦力达到最大值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绳子断裂与松弛的临界条件：绳子所能承受的拉力是有限度的，绳子断裂的临界条件是绳子中的拉力等于它所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能承受的最大拉力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；绳子松弛与拉紧的临界条件是绳子中的拉力</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速度达到极值的临界条件：加速度变化时，速度达到极值的临界条件是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加速度变为零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3517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处理临界问题的三种</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206708254"/>
              </p:ext>
            </p:extLst>
          </p:nvPr>
        </p:nvGraphicFramePr>
        <p:xfrm>
          <a:off x="360854" y="1549896"/>
          <a:ext cx="11485848" cy="2743200"/>
        </p:xfrm>
        <a:graphic>
          <a:graphicData uri="http://schemas.openxmlformats.org/drawingml/2006/table">
            <a:tbl>
              <a:tblPr firstRow="1" firstCol="1" bandRow="1"/>
              <a:tblGrid>
                <a:gridCol w="1502349">
                  <a:extLst>
                    <a:ext uri="{9D8B030D-6E8A-4147-A177-3AD203B41FA5}">
                      <a16:colId xmlns:a16="http://schemas.microsoft.com/office/drawing/2014/main" val="4125188328"/>
                    </a:ext>
                  </a:extLst>
                </a:gridCol>
                <a:gridCol w="9983499">
                  <a:extLst>
                    <a:ext uri="{9D8B030D-6E8A-4147-A177-3AD203B41FA5}">
                      <a16:colId xmlns:a16="http://schemas.microsoft.com/office/drawing/2014/main" val="1103947307"/>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极限法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把物理问题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或过程</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推向极端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从而使临界现象</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或状态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暴露出来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以达到正确解决问题的目的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131126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假设法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临界问题存在多种可能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特别是当有非此即彼的两种可能时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或变化过程中可能出现临界条件、也可能不出现临界条件时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往往用假设法解决问题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56446409"/>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数学法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将物理过程转化为数学表达式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根据数学表达式解出临界条件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33482891"/>
                  </a:ext>
                </a:extLst>
              </a:tr>
            </a:tbl>
          </a:graphicData>
        </a:graphic>
      </p:graphicFrame>
    </p:spTree>
    <p:extLst>
      <p:ext uri="{BB962C8B-B14F-4D97-AF65-F5344CB8AC3E}">
        <p14:creationId xmlns:p14="http://schemas.microsoft.com/office/powerpoint/2010/main" val="3123287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a:spLocks/>
          </p:cNvSpPr>
          <p:nvPr/>
        </p:nvSpPr>
        <p:spPr bwMode="auto">
          <a:xfrm>
            <a:off x="360854" y="462700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当卡车的加速度为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假设木箱与卡车间无相对滑动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则对于木箱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木箱所受的最大静摩擦力为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代入数据可知</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假设成立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可知木箱不会发生滑动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708;FounderCES"/>
          <p:cNvPicPr/>
          <p:nvPr/>
        </p:nvPicPr>
        <p:blipFill>
          <a:blip r:embed="rId2"/>
          <a:stretch>
            <a:fillRect/>
          </a:stretch>
        </p:blipFill>
        <p:spPr>
          <a:xfrm>
            <a:off x="375220" y="947359"/>
            <a:ext cx="904076" cy="291022"/>
          </a:xfrm>
          <a:prstGeom prst="rect">
            <a:avLst/>
          </a:prstGeom>
        </p:spPr>
      </p:pic>
      <p:pic>
        <p:nvPicPr>
          <p:cNvPr id="4" name="24答案.eps" descr="id:2147491722;FounderCES"/>
          <p:cNvPicPr/>
          <p:nvPr/>
        </p:nvPicPr>
        <p:blipFill>
          <a:blip r:embed="rId3"/>
          <a:stretch>
            <a:fillRect/>
          </a:stretch>
        </p:blipFill>
        <p:spPr>
          <a:xfrm>
            <a:off x="406574" y="4099661"/>
            <a:ext cx="764309" cy="272473"/>
          </a:xfrm>
          <a:prstGeom prst="rect">
            <a:avLst/>
          </a:prstGeom>
        </p:spPr>
      </p:pic>
      <p:pic>
        <p:nvPicPr>
          <p:cNvPr id="5" name="24解析.eps" descr="id:2147491694;FounderCES"/>
          <p:cNvPicPr/>
          <p:nvPr/>
        </p:nvPicPr>
        <p:blipFill>
          <a:blip r:embed="rId4"/>
          <a:stretch>
            <a:fillRect/>
          </a:stretch>
        </p:blipFill>
        <p:spPr>
          <a:xfrm>
            <a:off x="406574" y="4826589"/>
            <a:ext cx="764309" cy="272473"/>
          </a:xfrm>
          <a:prstGeom prst="rect">
            <a:avLst/>
          </a:prstGeom>
        </p:spPr>
      </p:pic>
      <p:sp>
        <p:nvSpPr>
          <p:cNvPr id="8" name="内容占位符 7"/>
          <p:cNvSpPr>
            <a:spLocks noGrp="1"/>
          </p:cNvSpPr>
          <p:nvPr>
            <p:ph idx="1"/>
          </p:nvPr>
        </p:nvSpPr>
        <p:spPr>
          <a:xfrm>
            <a:off x="360854" y="746120"/>
            <a:ext cx="11485848" cy="2308324"/>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一辆卡车的平板车厢上放置一个木箱，木箱与接触面间的动摩擦因数为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，卡车运行在一条平直的公路上，重力加速度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已知木箱所受的最大静摩擦力与滑动摩擦力相等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当卡车以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的加速度启动时，请分析说明木箱是否会发生滑动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e477.jpg" descr="id:2147497060;FounderCES"/>
          <p:cNvPicPr/>
          <p:nvPr/>
        </p:nvPicPr>
        <p:blipFill>
          <a:blip r:embed="rId5"/>
          <a:stretch>
            <a:fillRect/>
          </a:stretch>
        </p:blipFill>
        <p:spPr>
          <a:xfrm>
            <a:off x="4511030" y="2924944"/>
            <a:ext cx="3744416" cy="1661761"/>
          </a:xfrm>
          <a:prstGeom prst="rect">
            <a:avLst/>
          </a:prstGeom>
        </p:spPr>
      </p:pic>
      <p:sp>
        <p:nvSpPr>
          <p:cNvPr id="2" name="矩形 1"/>
          <p:cNvSpPr/>
          <p:nvPr/>
        </p:nvSpPr>
        <p:spPr>
          <a:xfrm>
            <a:off x="1172224" y="4005064"/>
            <a:ext cx="2040943"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不会发生滑动</a:t>
            </a:r>
            <a:endParaRPr lang="zh-CN" altLang="en-US" dirty="0"/>
          </a:p>
        </p:txBody>
      </p:sp>
    </p:spTree>
    <p:extLst>
      <p:ext uri="{BB962C8B-B14F-4D97-AF65-F5344CB8AC3E}">
        <p14:creationId xmlns:p14="http://schemas.microsoft.com/office/powerpoint/2010/main" val="128412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2"/>
              <p:cNvSpPr txBox="1">
                <a:spLocks/>
              </p:cNvSpPr>
              <p:nvPr/>
            </p:nvSpPr>
            <p:spPr bwMode="auto">
              <a:xfrm>
                <a:off x="360854" y="4143406"/>
                <a:ext cx="11485848" cy="221753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刹车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卡车向前运动的距离为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若没有驾驶室的阻挡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木箱向前运动的距离为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根据题意有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5.625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2"/>
              <p:cNvSpPr txBox="1">
                <a:spLocks noRot="1" noChangeAspect="1" noMove="1" noResize="1" noEditPoints="1" noAdjustHandles="1" noChangeArrowheads="1" noChangeShapeType="1" noTextEdit="1"/>
              </p:cNvSpPr>
              <p:nvPr/>
            </p:nvSpPr>
            <p:spPr bwMode="auto">
              <a:xfrm>
                <a:off x="360854" y="4143406"/>
                <a:ext cx="11485848" cy="2217530"/>
              </a:xfrm>
              <a:prstGeom prst="rect">
                <a:avLst/>
              </a:prstGeom>
              <a:blipFill>
                <a:blip r:embed="rId2"/>
                <a:stretch>
                  <a:fillRect l="-796" r="-849" b="-35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当卡车遇到紧急情况刹车停止后，司机下车发现木箱已经撞在驾驶室后边缘，已知木箱在车厢内滑行的距离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，刹车前卡车的车速为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 km/h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，求卡车刹车时的加速度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至少为多大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77.jpg" descr="id:2147497060;FounderCES"/>
          <p:cNvPicPr/>
          <p:nvPr/>
        </p:nvPicPr>
        <p:blipFill>
          <a:blip r:embed="rId3"/>
          <a:stretch>
            <a:fillRect/>
          </a:stretch>
        </p:blipFill>
        <p:spPr>
          <a:xfrm>
            <a:off x="4295006" y="1988840"/>
            <a:ext cx="4353560" cy="2017395"/>
          </a:xfrm>
          <a:prstGeom prst="rect">
            <a:avLst/>
          </a:prstGeom>
        </p:spPr>
      </p:pic>
      <p:pic>
        <p:nvPicPr>
          <p:cNvPr id="4" name="24答案.eps" descr="id:2147491722;FounderCES"/>
          <p:cNvPicPr/>
          <p:nvPr/>
        </p:nvPicPr>
        <p:blipFill>
          <a:blip r:embed="rId4"/>
          <a:stretch>
            <a:fillRect/>
          </a:stretch>
        </p:blipFill>
        <p:spPr>
          <a:xfrm>
            <a:off x="406574" y="3789040"/>
            <a:ext cx="764309" cy="272473"/>
          </a:xfrm>
          <a:prstGeom prst="rect">
            <a:avLst/>
          </a:prstGeom>
        </p:spPr>
      </p:pic>
      <p:pic>
        <p:nvPicPr>
          <p:cNvPr id="5" name="24解析.eps" descr="id:2147491694;FounderCES"/>
          <p:cNvPicPr/>
          <p:nvPr/>
        </p:nvPicPr>
        <p:blipFill>
          <a:blip r:embed="rId5"/>
          <a:stretch>
            <a:fillRect/>
          </a:stretch>
        </p:blipFill>
        <p:spPr>
          <a:xfrm>
            <a:off x="406574" y="4515968"/>
            <a:ext cx="764309" cy="272473"/>
          </a:xfrm>
          <a:prstGeom prst="rect">
            <a:avLst/>
          </a:prstGeom>
        </p:spPr>
      </p:pic>
      <p:sp>
        <p:nvSpPr>
          <p:cNvPr id="6" name="矩形 5"/>
          <p:cNvSpPr/>
          <p:nvPr/>
        </p:nvSpPr>
        <p:spPr>
          <a:xfrm>
            <a:off x="1269410" y="3705201"/>
            <a:ext cx="1518364" cy="461665"/>
          </a:xfrm>
          <a:prstGeom prst="rect">
            <a:avLst/>
          </a:prstGeom>
        </p:spPr>
        <p:txBody>
          <a:bodyPr wrap="none">
            <a:spAutoFit/>
          </a:bodyPr>
          <a:lstStyle/>
          <a:p>
            <a:r>
              <a:rPr lang="en-US" altLang="zh-CN" sz="2400" dirty="0" smtClean="0">
                <a:solidFill>
                  <a:srgbClr val="000000"/>
                </a:solidFill>
              </a:rPr>
              <a:t>5.625 m/s</a:t>
            </a:r>
            <a:r>
              <a:rPr lang="en-US" altLang="zh-CN" sz="2400" baseline="30000" dirty="0" smtClean="0">
                <a:solidFill>
                  <a:srgbClr val="000000"/>
                </a:solidFill>
              </a:rPr>
              <a:t>2</a:t>
            </a:r>
            <a:endParaRPr lang="zh-CN" altLang="en-US" dirty="0"/>
          </a:p>
        </p:txBody>
      </p:sp>
    </p:spTree>
    <p:extLst>
      <p:ext uri="{BB962C8B-B14F-4D97-AF65-F5344CB8AC3E}">
        <p14:creationId xmlns:p14="http://schemas.microsoft.com/office/powerpoint/2010/main" val="178141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情境3.eps" descr="id:2147492760;FounderCES"/>
          <p:cNvPicPr/>
          <p:nvPr/>
        </p:nvPicPr>
        <p:blipFill>
          <a:blip r:embed="rId2"/>
          <a:stretch>
            <a:fillRect/>
          </a:stretch>
        </p:blipFill>
        <p:spPr>
          <a:xfrm>
            <a:off x="350096" y="926938"/>
            <a:ext cx="1015475" cy="356335"/>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传送带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：传送带始终以恒定的速率运行，物体和传送带之间的动摩擦因数</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常见的传送带模型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水平传送带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当传送带水平时，应特别注意摩擦力的突变和物体运动状态的变化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静摩擦力达到最大值是物体和传送带恰好保持相对静止的临界状态；滑动摩擦力存在于发生相对运动的物体之间，因此物体与传送带速度相同时，滑动摩擦力往往要发生突变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16952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872508469"/>
              </p:ext>
            </p:extLst>
          </p:nvPr>
        </p:nvGraphicFramePr>
        <p:xfrm>
          <a:off x="334566" y="868986"/>
          <a:ext cx="11521280" cy="4937760"/>
        </p:xfrm>
        <a:graphic>
          <a:graphicData uri="http://schemas.openxmlformats.org/drawingml/2006/table">
            <a:tbl>
              <a:tblPr firstRow="1" firstCol="1" bandRow="1"/>
              <a:tblGrid>
                <a:gridCol w="1152128">
                  <a:extLst>
                    <a:ext uri="{9D8B030D-6E8A-4147-A177-3AD203B41FA5}">
                      <a16:colId xmlns:a16="http://schemas.microsoft.com/office/drawing/2014/main" val="3387312619"/>
                    </a:ext>
                  </a:extLst>
                </a:gridCol>
                <a:gridCol w="3096344">
                  <a:extLst>
                    <a:ext uri="{9D8B030D-6E8A-4147-A177-3AD203B41FA5}">
                      <a16:colId xmlns:a16="http://schemas.microsoft.com/office/drawing/2014/main" val="2954047222"/>
                    </a:ext>
                  </a:extLst>
                </a:gridCol>
                <a:gridCol w="7272808">
                  <a:extLst>
                    <a:ext uri="{9D8B030D-6E8A-4147-A177-3AD203B41FA5}">
                      <a16:colId xmlns:a16="http://schemas.microsoft.com/office/drawing/2014/main" val="1948536074"/>
                    </a:ext>
                  </a:extLst>
                </a:gridCol>
              </a:tblGrid>
              <a:tr h="502885">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滑块可能的运动情况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38451313"/>
                  </a:ext>
                </a:extLst>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可能一直加速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可能先加速后匀速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匀速后摩擦力将变为零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0911791"/>
                  </a:ext>
                </a:extLst>
              </a:tr>
              <a:tr h="150865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可能一直减速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也可能先减速再匀速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可能一直加速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也可能先加速再匀速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一直匀速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05603416"/>
                  </a:ext>
                </a:extLst>
              </a:tr>
              <a:tr h="150865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传送带较短时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滑块一直减速到左端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传送带较长时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滑块会被传送带传回右端</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时返回速度为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时返回速度为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13049304"/>
                  </a:ext>
                </a:extLst>
              </a:tr>
            </a:tbl>
          </a:graphicData>
        </a:graphic>
      </p:graphicFrame>
      <p:pic>
        <p:nvPicPr>
          <p:cNvPr id="6147" name="ef6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2624" y="1445050"/>
            <a:ext cx="2047875" cy="828675"/>
          </a:xfrm>
          <a:prstGeom prst="rect">
            <a:avLst/>
          </a:prstGeom>
          <a:noFill/>
          <a:extLst>
            <a:ext uri="{909E8E84-426E-40DD-AFC4-6F175D3DCCD1}">
              <a14:hiddenFill xmlns:a14="http://schemas.microsoft.com/office/drawing/2010/main">
                <a:solidFill>
                  <a:srgbClr val="FFFFFF"/>
                </a:solidFill>
              </a14:hiddenFill>
            </a:ext>
          </a:extLst>
        </p:spPr>
      </p:pic>
      <p:pic>
        <p:nvPicPr>
          <p:cNvPr id="6146" name="ef66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0249" y="2588923"/>
            <a:ext cx="2000250" cy="904875"/>
          </a:xfrm>
          <a:prstGeom prst="rect">
            <a:avLst/>
          </a:prstGeom>
          <a:noFill/>
          <a:extLst>
            <a:ext uri="{909E8E84-426E-40DD-AFC4-6F175D3DCCD1}">
              <a14:hiddenFill xmlns:a14="http://schemas.microsoft.com/office/drawing/2010/main">
                <a:solidFill>
                  <a:srgbClr val="FFFFFF"/>
                </a:solidFill>
              </a14:hiddenFill>
            </a:ext>
          </a:extLst>
        </p:spPr>
      </p:pic>
      <p:pic>
        <p:nvPicPr>
          <p:cNvPr id="6145" name="ef66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2624" y="4081253"/>
            <a:ext cx="2181225" cy="981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091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倾斜传送带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当传送带倾斜时，除了要注意摩擦力的突变和物体运动状态的变化外，还要注意物体与传送带之间的动摩擦因数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和传送带倾斜角度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之间的关系对物体受力的影响，从而正确判断物体的速度和传送带速度相等后物体的运动性质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054229008"/>
              </p:ext>
            </p:extLst>
          </p:nvPr>
        </p:nvGraphicFramePr>
        <p:xfrm>
          <a:off x="360854" y="3069436"/>
          <a:ext cx="11485849" cy="2125155"/>
        </p:xfrm>
        <a:graphic>
          <a:graphicData uri="http://schemas.openxmlformats.org/drawingml/2006/table">
            <a:tbl>
              <a:tblPr firstRow="1" firstCol="1" bandRow="1"/>
              <a:tblGrid>
                <a:gridCol w="1058995">
                  <a:extLst>
                    <a:ext uri="{9D8B030D-6E8A-4147-A177-3AD203B41FA5}">
                      <a16:colId xmlns:a16="http://schemas.microsoft.com/office/drawing/2014/main" val="1552883127"/>
                    </a:ext>
                  </a:extLst>
                </a:gridCol>
                <a:gridCol w="1996241">
                  <a:extLst>
                    <a:ext uri="{9D8B030D-6E8A-4147-A177-3AD203B41FA5}">
                      <a16:colId xmlns:a16="http://schemas.microsoft.com/office/drawing/2014/main" val="3243612581"/>
                    </a:ext>
                  </a:extLst>
                </a:gridCol>
                <a:gridCol w="8430613">
                  <a:extLst>
                    <a:ext uri="{9D8B030D-6E8A-4147-A177-3AD203B41FA5}">
                      <a16:colId xmlns:a16="http://schemas.microsoft.com/office/drawing/2014/main" val="3900775685"/>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滑块可能的运动情况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79859584"/>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可能一直加速上滑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也可能先加速后匀速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匀速后滑动摩擦力将突变为静摩擦力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一直加速下滑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89302956"/>
                  </a:ext>
                </a:extLst>
              </a:tr>
            </a:tbl>
          </a:graphicData>
        </a:graphic>
      </p:graphicFrame>
      <p:pic>
        <p:nvPicPr>
          <p:cNvPr id="7169" name="ef66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6430" y="4058222"/>
            <a:ext cx="1850956" cy="78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920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34624935"/>
              </p:ext>
            </p:extLst>
          </p:nvPr>
        </p:nvGraphicFramePr>
        <p:xfrm>
          <a:off x="334565" y="938475"/>
          <a:ext cx="11521282" cy="3291840"/>
        </p:xfrm>
        <a:graphic>
          <a:graphicData uri="http://schemas.openxmlformats.org/drawingml/2006/table">
            <a:tbl>
              <a:tblPr firstRow="1" firstCol="1" bandRow="1"/>
              <a:tblGrid>
                <a:gridCol w="1080121">
                  <a:extLst>
                    <a:ext uri="{9D8B030D-6E8A-4147-A177-3AD203B41FA5}">
                      <a16:colId xmlns:a16="http://schemas.microsoft.com/office/drawing/2014/main" val="2623841870"/>
                    </a:ext>
                  </a:extLst>
                </a:gridCol>
                <a:gridCol w="2520280">
                  <a:extLst>
                    <a:ext uri="{9D8B030D-6E8A-4147-A177-3AD203B41FA5}">
                      <a16:colId xmlns:a16="http://schemas.microsoft.com/office/drawing/2014/main" val="1585452317"/>
                    </a:ext>
                  </a:extLst>
                </a:gridCol>
                <a:gridCol w="7920881">
                  <a:extLst>
                    <a:ext uri="{9D8B030D-6E8A-4147-A177-3AD203B41FA5}">
                      <a16:colId xmlns:a16="http://schemas.microsoft.com/office/drawing/2014/main" val="1034347190"/>
                    </a:ext>
                  </a:extLst>
                </a:gridCol>
              </a:tblGrid>
              <a:tr h="226298">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滑块可能的运动情况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25344110"/>
                  </a:ext>
                </a:extLst>
              </a:tr>
              <a:tr h="11314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u="none"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可能一直加速下滑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μgcos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也可能先加速后匀速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匀速后滑动摩擦力将突变为静摩擦力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先以</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若传送带较长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将再以</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加速下滑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02846657"/>
                  </a:ext>
                </a:extLst>
              </a:tr>
            </a:tbl>
          </a:graphicData>
        </a:graphic>
      </p:graphicFrame>
      <p:pic>
        <p:nvPicPr>
          <p:cNvPr id="8195" name="ef67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6694" y="2115309"/>
            <a:ext cx="2305050" cy="1529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607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939432065"/>
              </p:ext>
            </p:extLst>
          </p:nvPr>
        </p:nvGraphicFramePr>
        <p:xfrm>
          <a:off x="334565" y="796978"/>
          <a:ext cx="11521282" cy="5486400"/>
        </p:xfrm>
        <a:graphic>
          <a:graphicData uri="http://schemas.openxmlformats.org/drawingml/2006/table">
            <a:tbl>
              <a:tblPr firstRow="1" firstCol="1" bandRow="1"/>
              <a:tblGrid>
                <a:gridCol w="905573">
                  <a:extLst>
                    <a:ext uri="{9D8B030D-6E8A-4147-A177-3AD203B41FA5}">
                      <a16:colId xmlns:a16="http://schemas.microsoft.com/office/drawing/2014/main" val="2623841870"/>
                    </a:ext>
                  </a:extLst>
                </a:gridCol>
                <a:gridCol w="2060846">
                  <a:extLst>
                    <a:ext uri="{9D8B030D-6E8A-4147-A177-3AD203B41FA5}">
                      <a16:colId xmlns:a16="http://schemas.microsoft.com/office/drawing/2014/main" val="1585452317"/>
                    </a:ext>
                  </a:extLst>
                </a:gridCol>
                <a:gridCol w="8554863">
                  <a:extLst>
                    <a:ext uri="{9D8B030D-6E8A-4147-A177-3AD203B41FA5}">
                      <a16:colId xmlns:a16="http://schemas.microsoft.com/office/drawing/2014/main" val="1034347190"/>
                    </a:ext>
                  </a:extLst>
                </a:gridCol>
              </a:tblGrid>
              <a:tr h="226298">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滑块可能的运动情况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25344110"/>
                  </a:ext>
                </a:extLst>
              </a:tr>
              <a:tr h="226298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可能一直加速下滑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3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也可能先加速后匀速</a:t>
                      </a:r>
                      <a:r>
                        <a:rPr lang="zh-CN" sz="2400" b="1" spc="-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3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匀速后滑动摩擦力突变为静摩擦力</a:t>
                      </a:r>
                      <a:endParaRPr lang="zh-CN" sz="2400" spc="-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先以较大的加速度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若传送带较长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将再以较小的加速度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加速下滑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一直匀速运动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可能一直减速下滑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加速度大小为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若传送带较长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可能先减速后匀速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匀速后滑动摩擦力突变为静摩擦力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4949389"/>
                  </a:ext>
                </a:extLst>
              </a:tr>
            </a:tbl>
          </a:graphicData>
        </a:graphic>
      </p:graphicFrame>
      <p:pic>
        <p:nvPicPr>
          <p:cNvPr id="8194" name="ef6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9590" y="3181997"/>
            <a:ext cx="1928615" cy="1039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80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3192" y="908720"/>
            <a:ext cx="1308841" cy="346592"/>
          </a:xfrm>
          <a:prstGeom prst="rect">
            <a:avLst/>
          </a:prstGeom>
        </p:spPr>
      </p:pic>
      <p:sp>
        <p:nvSpPr>
          <p:cNvPr id="5" name="内容占位符 4"/>
          <p:cNvSpPr>
            <a:spLocks noGrp="1"/>
          </p:cNvSpPr>
          <p:nvPr>
            <p:ph idx="1"/>
          </p:nvPr>
        </p:nvSpPr>
        <p:spPr>
          <a:xfrm>
            <a:off x="360854" y="746120"/>
            <a:ext cx="11485848" cy="4454233"/>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超重</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和失重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视重：指弹簧测力计、体重计等测量工具上的读数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超重：物体对支持物的压力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或对悬挂物的拉力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大于物体所受重力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即视重大于重力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的现象，叫作超重现象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失重：物体对支持物的压力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或对悬挂物的拉力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小于物体所受重力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即视重小于重力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的现象，叫作失重现象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完全失重：物体对支持物</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或悬挂物</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完全没有作用力的现象，叫作完全</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失重现象</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90268659"/>
              </p:ext>
            </p:extLst>
          </p:nvPr>
        </p:nvGraphicFramePr>
        <p:xfrm>
          <a:off x="334565" y="895443"/>
          <a:ext cx="11521282" cy="2673795"/>
        </p:xfrm>
        <a:graphic>
          <a:graphicData uri="http://schemas.openxmlformats.org/drawingml/2006/table">
            <a:tbl>
              <a:tblPr firstRow="1" firstCol="1" bandRow="1"/>
              <a:tblGrid>
                <a:gridCol w="905573">
                  <a:extLst>
                    <a:ext uri="{9D8B030D-6E8A-4147-A177-3AD203B41FA5}">
                      <a16:colId xmlns:a16="http://schemas.microsoft.com/office/drawing/2014/main" val="2623841870"/>
                    </a:ext>
                  </a:extLst>
                </a:gridCol>
                <a:gridCol w="2313474">
                  <a:extLst>
                    <a:ext uri="{9D8B030D-6E8A-4147-A177-3AD203B41FA5}">
                      <a16:colId xmlns:a16="http://schemas.microsoft.com/office/drawing/2014/main" val="1585452317"/>
                    </a:ext>
                  </a:extLst>
                </a:gridCol>
                <a:gridCol w="8302235">
                  <a:extLst>
                    <a:ext uri="{9D8B030D-6E8A-4147-A177-3AD203B41FA5}">
                      <a16:colId xmlns:a16="http://schemas.microsoft.com/office/drawing/2014/main" val="1034347190"/>
                    </a:ext>
                  </a:extLst>
                </a:gridCol>
              </a:tblGrid>
              <a:tr h="22629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滑块可能的运动情况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25344110"/>
                  </a:ext>
                </a:extLst>
              </a:tr>
              <a:tr h="9051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一直加速下滑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一直匀速下滑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可能一直减速下滑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也可能先减速后反向加速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还有可能先减速再反向加速最后匀速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01622847"/>
                  </a:ext>
                </a:extLst>
              </a:tr>
            </a:tbl>
          </a:graphicData>
        </a:graphic>
      </p:graphicFrame>
      <p:pic>
        <p:nvPicPr>
          <p:cNvPr id="8193" name="ef67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2678" y="1844824"/>
            <a:ext cx="1924050"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6455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分析传送带问题的两个关键</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正确理解两个</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：滑块所受滑动摩擦力的大小与滑块相对传送带的速度无关；</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滑块受到的合外力产生的加速度是相对地面的加速度，与传送带的运动状态无关</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正确判定一个</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转折点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：滑块与传送带共速时，摩擦力发生突变，引起滑块运动状态发生变化，这是分析滑块在传送带上运动状态的关键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40056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答案.eps" descr="id:2147491722;FounderCES"/>
          <p:cNvPicPr/>
          <p:nvPr/>
        </p:nvPicPr>
        <p:blipFill>
          <a:blip r:embed="rId2"/>
          <a:stretch>
            <a:fillRect/>
          </a:stretch>
        </p:blipFill>
        <p:spPr>
          <a:xfrm>
            <a:off x="406574" y="3779355"/>
            <a:ext cx="764309" cy="272473"/>
          </a:xfrm>
          <a:prstGeom prst="rect">
            <a:avLst/>
          </a:prstGeom>
        </p:spPr>
      </p:pic>
      <p:pic>
        <p:nvPicPr>
          <p:cNvPr id="7" name="24典例3.eps" descr="id:2147492739;FounderCES"/>
          <p:cNvPicPr/>
          <p:nvPr/>
        </p:nvPicPr>
        <p:blipFill>
          <a:blip r:embed="rId3"/>
          <a:stretch>
            <a:fillRect/>
          </a:stretch>
        </p:blipFill>
        <p:spPr>
          <a:xfrm>
            <a:off x="336690" y="980728"/>
            <a:ext cx="904076" cy="291022"/>
          </a:xfrm>
          <a:prstGeom prst="rect">
            <a:avLst/>
          </a:prstGeom>
        </p:spPr>
      </p:pic>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河南林州市第一中学月考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如图所示，传送带与水平面的夹角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的速度逆时针转动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在传送带上端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无初速度地放一质量为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的黑色煤块，它与传送带之间的动摩擦因数为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，煤块在传送带上经过会留下黑色划痕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37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37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求煤块从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ef673.jpg" descr="id:2147497111;FounderCES"/>
          <p:cNvPicPr/>
          <p:nvPr/>
        </p:nvPicPr>
        <p:blipFill>
          <a:blip r:embed="rId4"/>
          <a:stretch>
            <a:fillRect/>
          </a:stretch>
        </p:blipFill>
        <p:spPr>
          <a:xfrm>
            <a:off x="4367014" y="3212976"/>
            <a:ext cx="3384376" cy="2376264"/>
          </a:xfrm>
          <a:prstGeom prst="rect">
            <a:avLst/>
          </a:prstGeom>
        </p:spPr>
      </p:pic>
      <p:sp>
        <p:nvSpPr>
          <p:cNvPr id="2" name="矩形 1"/>
          <p:cNvSpPr/>
          <p:nvPr/>
        </p:nvSpPr>
        <p:spPr>
          <a:xfrm>
            <a:off x="1271955" y="3684758"/>
            <a:ext cx="535724" cy="461665"/>
          </a:xfrm>
          <a:prstGeom prst="rect">
            <a:avLst/>
          </a:prstGeom>
        </p:spPr>
        <p:txBody>
          <a:bodyPr wrap="none">
            <a:spAutoFit/>
          </a:bodyPr>
          <a:lstStyle/>
          <a:p>
            <a:r>
              <a:rPr lang="en-US" altLang="zh-CN" sz="2400" dirty="0" smtClean="0">
                <a:solidFill>
                  <a:srgbClr val="000000"/>
                </a:solidFill>
              </a:rPr>
              <a:t>2 s</a:t>
            </a:r>
            <a:endParaRPr lang="zh-CN" altLang="en-US" dirty="0"/>
          </a:p>
        </p:txBody>
      </p:sp>
    </p:spTree>
    <p:extLst>
      <p:ext uri="{BB962C8B-B14F-4D97-AF65-F5344CB8AC3E}">
        <p14:creationId xmlns:p14="http://schemas.microsoft.com/office/powerpoint/2010/main" val="476023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18957"/>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煤块加速至与传送带的速度相等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煤块加速至与传送带的速度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煤块的位移为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所以煤块加速到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时仍未运动到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37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则煤块不能与传送带一起做匀速直线运动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对煤块受力分析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设第二阶段煤块运动到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入数据解得</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s</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舍去</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煤块从</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的时间为</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18957"/>
              </a:xfrm>
              <a:blipFill>
                <a:blip r:embed="rId2"/>
                <a:stretch>
                  <a:fillRect l="-796" r="-849" b="-458"/>
                </a:stretch>
              </a:blipFill>
            </p:spPr>
            <p:txBody>
              <a:bodyPr/>
              <a:lstStyle/>
              <a:p>
                <a:r>
                  <a:rPr lang="zh-CN" altLang="en-US">
                    <a:noFill/>
                  </a:rPr>
                  <a:t> </a:t>
                </a:r>
              </a:p>
            </p:txBody>
          </p:sp>
        </mc:Fallback>
      </mc:AlternateContent>
      <p:pic>
        <p:nvPicPr>
          <p:cNvPr id="3" name="24解析.eps" descr="id:2147491694;FounderCES"/>
          <p:cNvPicPr/>
          <p:nvPr/>
        </p:nvPicPr>
        <p:blipFill>
          <a:blip r:embed="rId3"/>
          <a:stretch>
            <a:fillRect/>
          </a:stretch>
        </p:blipFill>
        <p:spPr>
          <a:xfrm>
            <a:off x="406574" y="996287"/>
            <a:ext cx="764309" cy="272473"/>
          </a:xfrm>
          <a:prstGeom prst="rect">
            <a:avLst/>
          </a:prstGeom>
        </p:spPr>
      </p:pic>
      <p:pic>
        <p:nvPicPr>
          <p:cNvPr id="4" name="ef673.jpg" descr="id:2147497111;FounderCES"/>
          <p:cNvPicPr/>
          <p:nvPr/>
        </p:nvPicPr>
        <p:blipFill>
          <a:blip r:embed="rId4"/>
          <a:stretch>
            <a:fillRect/>
          </a:stretch>
        </p:blipFill>
        <p:spPr>
          <a:xfrm>
            <a:off x="9077850" y="782106"/>
            <a:ext cx="2633980" cy="2073275"/>
          </a:xfrm>
          <a:prstGeom prst="rect">
            <a:avLst/>
          </a:prstGeom>
        </p:spPr>
      </p:pic>
    </p:spTree>
    <p:extLst>
      <p:ext uri="{BB962C8B-B14F-4D97-AF65-F5344CB8AC3E}">
        <p14:creationId xmlns:p14="http://schemas.microsoft.com/office/powerpoint/2010/main" val="39322107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615616"/>
                <a:ext cx="11485848" cy="154157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增大传送带的速度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能使煤块一直以加速度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做匀加速运动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此时煤块从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的时间最短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𝐦𝐢𝐧</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615616"/>
                <a:ext cx="11485848" cy="1541576"/>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若传送带逆时针转动的速度可以调节，求物体从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的最短时间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73.jpg" descr="id:2147497111;FounderCES"/>
          <p:cNvPicPr/>
          <p:nvPr/>
        </p:nvPicPr>
        <p:blipFill>
          <a:blip r:embed="rId3"/>
          <a:stretch>
            <a:fillRect/>
          </a:stretch>
        </p:blipFill>
        <p:spPr>
          <a:xfrm>
            <a:off x="4511030" y="1332861"/>
            <a:ext cx="2633980" cy="2073275"/>
          </a:xfrm>
          <a:prstGeom prst="rect">
            <a:avLst/>
          </a:prstGeom>
        </p:spPr>
      </p:pic>
      <p:pic>
        <p:nvPicPr>
          <p:cNvPr id="4" name="24答案.eps" descr="id:2147491722;FounderCES"/>
          <p:cNvPicPr/>
          <p:nvPr/>
        </p:nvPicPr>
        <p:blipFill>
          <a:blip r:embed="rId4"/>
          <a:stretch>
            <a:fillRect/>
          </a:stretch>
        </p:blipFill>
        <p:spPr>
          <a:xfrm>
            <a:off x="406574" y="1694295"/>
            <a:ext cx="764309" cy="272473"/>
          </a:xfrm>
          <a:prstGeom prst="rect">
            <a:avLst/>
          </a:prstGeom>
        </p:spPr>
      </p:pic>
      <p:pic>
        <p:nvPicPr>
          <p:cNvPr id="5" name="24解析.eps" descr="id:2147491694;FounderCES"/>
          <p:cNvPicPr/>
          <p:nvPr/>
        </p:nvPicPr>
        <p:blipFill>
          <a:blip r:embed="rId5"/>
          <a:stretch>
            <a:fillRect/>
          </a:stretch>
        </p:blipFill>
        <p:spPr>
          <a:xfrm>
            <a:off x="406574" y="3804599"/>
            <a:ext cx="764309" cy="272473"/>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1270670" y="1484784"/>
                <a:ext cx="803553" cy="8730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zh-CN" altLang="en-US" sz="2400" i="1" smtClean="0">
                              <a:solidFill>
                                <a:schemeClr val="tx1"/>
                              </a:solidFill>
                              <a:latin typeface="Cambria Math" panose="02040503050406030204" pitchFamily="18" charset="0"/>
                            </a:rPr>
                          </m:ctrlPr>
                        </m:fPr>
                        <m:num>
                          <m:r>
                            <a:rPr lang="zh-CN" altLang="en-US" sz="2400">
                              <a:solidFill>
                                <a:schemeClr val="tx1"/>
                              </a:solidFill>
                              <a:latin typeface="Cambria Math" panose="02040503050406030204" pitchFamily="18" charset="0"/>
                            </a:rPr>
                            <m:t>4</m:t>
                          </m:r>
                          <m:rad>
                            <m:radPr>
                              <m:degHide m:val="on"/>
                              <m:ctrlPr>
                                <a:rPr lang="zh-CN" altLang="en-US" sz="2400" i="1">
                                  <a:solidFill>
                                    <a:schemeClr val="tx1"/>
                                  </a:solidFill>
                                  <a:latin typeface="Cambria Math" panose="02040503050406030204" pitchFamily="18" charset="0"/>
                                </a:rPr>
                              </m:ctrlPr>
                            </m:radPr>
                            <m:deg/>
                            <m:e>
                              <m:r>
                                <a:rPr lang="zh-CN" altLang="en-US" sz="2400" i="0">
                                  <a:solidFill>
                                    <a:schemeClr val="tx1"/>
                                  </a:solidFill>
                                  <a:latin typeface="Cambria Math" panose="02040503050406030204" pitchFamily="18" charset="0"/>
                                </a:rPr>
                                <m:t>5</m:t>
                              </m:r>
                            </m:e>
                          </m:rad>
                        </m:num>
                        <m:den>
                          <m:r>
                            <a:rPr lang="zh-CN" altLang="en-US" sz="2400" i="0">
                              <a:solidFill>
                                <a:schemeClr val="tx1"/>
                              </a:solidFill>
                              <a:latin typeface="Cambria Math" panose="02040503050406030204" pitchFamily="18" charset="0"/>
                            </a:rPr>
                            <m:t>5</m:t>
                          </m:r>
                        </m:den>
                      </m:f>
                    </m:oMath>
                  </m:oMathPara>
                </a14:m>
                <a:endParaRPr lang="zh-CN" altLang="en-US" sz="2400" dirty="0"/>
              </a:p>
            </p:txBody>
          </p:sp>
        </mc:Choice>
        <mc:Fallback xmlns="">
          <p:sp>
            <p:nvSpPr>
              <p:cNvPr id="6" name="矩形 5"/>
              <p:cNvSpPr>
                <a:spLocks noRot="1" noChangeAspect="1" noMove="1" noResize="1" noEditPoints="1" noAdjustHandles="1" noChangeArrowheads="1" noChangeShapeType="1" noTextEdit="1"/>
              </p:cNvSpPr>
              <p:nvPr/>
            </p:nvSpPr>
            <p:spPr>
              <a:xfrm>
                <a:off x="1270670" y="1484784"/>
                <a:ext cx="803553" cy="873060"/>
              </a:xfrm>
              <a:prstGeom prst="rect">
                <a:avLst/>
              </a:prstGeom>
              <a:blipFill>
                <a:blip r:embed="rId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2593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p:cNvSpPr txBox="1">
            <a:spLocks/>
          </p:cNvSpPr>
          <p:nvPr/>
        </p:nvSpPr>
        <p:spPr bwMode="auto">
          <a:xfrm>
            <a:off x="360854" y="351900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第一阶段煤块的速度小于传送带的速度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煤块相对传送带向上移动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煤块与传送带的相对位移大小为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故煤块相对传送带上移</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第二阶段煤块的速度大于传送带的速度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煤块相对传送带向下移动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煤块相对于传送带的位移大小为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即煤块相对传送带下移</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故传送带上形成划痕的长度为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煤块从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的过程中，求传送带上形成划痕的长度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73.jpg" descr="id:2147497111;FounderCES"/>
          <p:cNvPicPr/>
          <p:nvPr/>
        </p:nvPicPr>
        <p:blipFill>
          <a:blip r:embed="rId2"/>
          <a:stretch>
            <a:fillRect/>
          </a:stretch>
        </p:blipFill>
        <p:spPr>
          <a:xfrm>
            <a:off x="4583038" y="1384049"/>
            <a:ext cx="2633980" cy="2073275"/>
          </a:xfrm>
          <a:prstGeom prst="rect">
            <a:avLst/>
          </a:prstGeom>
        </p:spPr>
      </p:pic>
      <p:pic>
        <p:nvPicPr>
          <p:cNvPr id="4" name="24答案.eps" descr="id:2147491722;FounderCES"/>
          <p:cNvPicPr/>
          <p:nvPr/>
        </p:nvPicPr>
        <p:blipFill>
          <a:blip r:embed="rId3"/>
          <a:stretch>
            <a:fillRect/>
          </a:stretch>
        </p:blipFill>
        <p:spPr>
          <a:xfrm>
            <a:off x="406574" y="1628800"/>
            <a:ext cx="764309" cy="272473"/>
          </a:xfrm>
          <a:prstGeom prst="rect">
            <a:avLst/>
          </a:prstGeom>
        </p:spPr>
      </p:pic>
      <p:pic>
        <p:nvPicPr>
          <p:cNvPr id="5" name="24解析.eps" descr="id:2147491694;FounderCES"/>
          <p:cNvPicPr/>
          <p:nvPr/>
        </p:nvPicPr>
        <p:blipFill>
          <a:blip r:embed="rId4"/>
          <a:stretch>
            <a:fillRect/>
          </a:stretch>
        </p:blipFill>
        <p:spPr>
          <a:xfrm>
            <a:off x="406574" y="3732591"/>
            <a:ext cx="764309" cy="272473"/>
          </a:xfrm>
          <a:prstGeom prst="rect">
            <a:avLst/>
          </a:prstGeom>
        </p:spPr>
      </p:pic>
      <p:sp>
        <p:nvSpPr>
          <p:cNvPr id="6" name="矩形 5"/>
          <p:cNvSpPr/>
          <p:nvPr/>
        </p:nvSpPr>
        <p:spPr>
          <a:xfrm>
            <a:off x="1210682" y="1412776"/>
            <a:ext cx="671979" cy="579967"/>
          </a:xfrm>
          <a:prstGeom prst="rect">
            <a:avLst/>
          </a:prstGeom>
        </p:spPr>
        <p:txBody>
          <a:bodyPr wrap="none">
            <a:spAutoFit/>
          </a:bodyPr>
          <a:lstStyle/>
          <a:p>
            <a:pPr algn="just">
              <a:lnSpc>
                <a:spcPct val="150000"/>
              </a:lnSpc>
              <a:spcAft>
                <a:spcPts val="0"/>
              </a:spcAft>
            </a:pPr>
            <a:r>
              <a:rPr lang="en-US" altLang="zh-CN" sz="2400" dirty="0" smtClean="0">
                <a:solidFill>
                  <a:srgbClr val="000000"/>
                </a:solidFill>
                <a:cs typeface="Times New Roman" panose="02020603050405020304" pitchFamily="18" charset="0"/>
              </a:rPr>
              <a:t>5 m</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93042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滑块</a:t>
            </a:r>
            <a:r>
              <a:rPr lang="en-US" altLang="zh-CN" b="1" dirty="0">
                <a:solidFill>
                  <a:srgbClr val="00A451"/>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木板模型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两个物体上下叠放，由于存在相对运动或相对运动趋势，两物体间就有相互作用的摩擦力，从而产生力和运动的关系问题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滑块</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木板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类问题的关键点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判断滑块与木板间是否存在相对滑动是解题的切入点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根据相对运动方向，分析滑块与木板各自所受摩擦力的方向，进而由牛顿第二定律求出各自的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包括大小和方向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是解题的着眼点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计算木板受到的摩擦力是解题的易错点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分析滑块是否滑离木板是解题的难点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56082" y="894758"/>
            <a:ext cx="1074982" cy="370568"/>
          </a:xfrm>
          <a:prstGeom prst="rect">
            <a:avLst/>
          </a:prstGeom>
        </p:spPr>
      </p:pic>
    </p:spTree>
    <p:extLst>
      <p:ext uri="{BB962C8B-B14F-4D97-AF65-F5344CB8AC3E}">
        <p14:creationId xmlns:p14="http://schemas.microsoft.com/office/powerpoint/2010/main" val="1896369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1331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滑块</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木板模型常见问题分类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设最大静摩擦力等于滑动摩擦力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水平面光滑，外力作用在滑块上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之间的摩擦力刚好为最大静摩擦力时，对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，可知其与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保持相对静止时的最大加速度为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13314"/>
              </a:xfrm>
              <a:blipFill>
                <a:blip r:embed="rId2"/>
                <a:stretch>
                  <a:fillRect l="-796" r="-849"/>
                </a:stretch>
              </a:blipFill>
            </p:spPr>
            <p:txBody>
              <a:bodyPr/>
              <a:lstStyle/>
              <a:p>
                <a:r>
                  <a:rPr lang="zh-CN" altLang="en-US">
                    <a:noFill/>
                  </a:rPr>
                  <a:t> </a:t>
                </a:r>
              </a:p>
            </p:txBody>
          </p:sp>
        </mc:Fallback>
      </mc:AlternateContent>
      <p:pic>
        <p:nvPicPr>
          <p:cNvPr id="3" name="ef674.jpg" descr="id:2147497139;FounderCES"/>
          <p:cNvPicPr/>
          <p:nvPr/>
        </p:nvPicPr>
        <p:blipFill>
          <a:blip r:embed="rId3"/>
          <a:stretch>
            <a:fillRect/>
          </a:stretch>
        </p:blipFill>
        <p:spPr>
          <a:xfrm>
            <a:off x="3430910" y="2102395"/>
            <a:ext cx="5074882" cy="1309815"/>
          </a:xfrm>
          <a:prstGeom prst="rect">
            <a:avLst/>
          </a:prstGeom>
        </p:spPr>
      </p:pic>
    </p:spTree>
    <p:extLst>
      <p:ext uri="{BB962C8B-B14F-4D97-AF65-F5344CB8AC3E}">
        <p14:creationId xmlns:p14="http://schemas.microsoft.com/office/powerpoint/2010/main" val="35524667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159950"/>
              </a:xfrm>
            </p:spPr>
            <p:txBody>
              <a:bodyPr/>
              <a:lstStyle/>
              <a:p>
                <a:pPr lvl="0"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相对静止共同加速，且加速度</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发生相对运动，且</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159950"/>
              </a:xfrm>
              <a:blipFill>
                <a:blip r:embed="rId2"/>
                <a:stretch>
                  <a:fillRect l="-796" t="-169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419272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03228"/>
              </a:xfrm>
            </p:spPr>
            <p:txBody>
              <a:bodyPr/>
              <a:lstStyle/>
              <a:p>
                <a:pPr hangingPunct="0">
                  <a:spcAft>
                    <a:spcPts val="0"/>
                  </a:spcAft>
                </a:pP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水平面光滑，外力作用在木板上</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条件分析</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之间的摩擦力刚好为最大静摩擦力时，对</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，由牛顿第二定律得</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，可知其与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保持相对静止时的最大加速度为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整体，此时外力</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运动分析</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相对静止共同加速，且加速度</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发生相对运动，且</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03228"/>
              </a:xfrm>
              <a:blipFill>
                <a:blip r:embed="rId2"/>
                <a:stretch>
                  <a:fillRect l="-743" r="-796"/>
                </a:stretch>
              </a:blipFill>
            </p:spPr>
            <p:txBody>
              <a:bodyPr/>
              <a:lstStyle/>
              <a:p>
                <a:r>
                  <a:rPr lang="zh-CN" altLang="en-US">
                    <a:noFill/>
                  </a:rPr>
                  <a:t> </a:t>
                </a:r>
              </a:p>
            </p:txBody>
          </p:sp>
        </mc:Fallback>
      </mc:AlternateContent>
      <p:pic>
        <p:nvPicPr>
          <p:cNvPr id="3" name="ef675.jpg" descr="id:2147497146;FounderCES"/>
          <p:cNvPicPr/>
          <p:nvPr/>
        </p:nvPicPr>
        <p:blipFill>
          <a:blip r:embed="rId3"/>
          <a:stretch>
            <a:fillRect/>
          </a:stretch>
        </p:blipFill>
        <p:spPr>
          <a:xfrm>
            <a:off x="3286894" y="1268760"/>
            <a:ext cx="5934075" cy="1324610"/>
          </a:xfrm>
          <a:prstGeom prst="rect">
            <a:avLst/>
          </a:prstGeom>
        </p:spPr>
      </p:pic>
    </p:spTree>
    <p:extLst>
      <p:ext uri="{BB962C8B-B14F-4D97-AF65-F5344CB8AC3E}">
        <p14:creationId xmlns:p14="http://schemas.microsoft.com/office/powerpoint/2010/main" val="181702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产生超重、失重现象的原因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产生超重现象的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algn="dist"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物体具有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向上的加速度</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做向上加速或向下减速的运动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时，设支持物对物体的支持力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或悬挂物对物体的拉力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，由牛顿第三定律知，物体对支持物的压力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或对悬挂物的拉力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76113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93088"/>
              </a:xfrm>
            </p:spPr>
            <p:txBody>
              <a:bodyPr/>
              <a:lstStyle/>
              <a:p>
                <a:pPr hangingPunct="0">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水平面粗糙，外力作用在滑块上</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与地面间的摩擦力达到最大静摩擦力时，对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整体，此时外力</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整体刚好将要运动</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之间的摩擦力达到最大静摩擦力时，对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，由牛顿第二定律得</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，可知其与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保持相对静止时的最大加速度为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整体，此时的外力</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93088"/>
              </a:xfrm>
              <a:blipFill>
                <a:blip r:embed="rId2"/>
                <a:stretch>
                  <a:fillRect l="-690" r="-690"/>
                </a:stretch>
              </a:blipFill>
            </p:spPr>
            <p:txBody>
              <a:bodyPr/>
              <a:lstStyle/>
              <a:p>
                <a:r>
                  <a:rPr lang="zh-CN" altLang="en-US">
                    <a:noFill/>
                  </a:rPr>
                  <a:t> </a:t>
                </a:r>
              </a:p>
            </p:txBody>
          </p:sp>
        </mc:Fallback>
      </mc:AlternateContent>
      <p:pic>
        <p:nvPicPr>
          <p:cNvPr id="3" name="ef676.jpg" descr="id:2147497153;FounderCES"/>
          <p:cNvPicPr/>
          <p:nvPr/>
        </p:nvPicPr>
        <p:blipFill>
          <a:blip r:embed="rId3"/>
          <a:stretch>
            <a:fillRect/>
          </a:stretch>
        </p:blipFill>
        <p:spPr>
          <a:xfrm>
            <a:off x="3191589" y="1196752"/>
            <a:ext cx="5824378" cy="1275333"/>
          </a:xfrm>
          <a:prstGeom prst="rect">
            <a:avLst/>
          </a:prstGeom>
        </p:spPr>
      </p:pic>
    </p:spTree>
    <p:extLst>
      <p:ext uri="{BB962C8B-B14F-4D97-AF65-F5344CB8AC3E}">
        <p14:creationId xmlns:p14="http://schemas.microsoft.com/office/powerpoint/2010/main" val="1158142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572662"/>
              </a:xfrm>
            </p:spPr>
            <p:txBody>
              <a:bodyPr/>
              <a:lstStyle/>
              <a:p>
                <a:pPr hangingPunct="0">
                  <a:lnSpc>
                    <a:spcPct val="13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保持相对静止共同加速运动，且</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发生相对运动，且</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72662"/>
              </a:xfrm>
              <a:blipFill>
                <a:blip r:embed="rId2"/>
                <a:stretch>
                  <a:fillRect l="-796" t="-133"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39679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水平面粗糙，外力作用在木板上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与地面之间的摩擦力达到最大静摩擦力时，对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整体刚好将要运动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之间的摩擦力达到最大静摩擦力时，对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，可知其与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保持相对静止时的最大加速度为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整体，此时外力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f677.jpg" descr="id:2147497160;FounderCES"/>
          <p:cNvPicPr/>
          <p:nvPr/>
        </p:nvPicPr>
        <p:blipFill>
          <a:blip r:embed="rId2"/>
          <a:stretch>
            <a:fillRect/>
          </a:stretch>
        </p:blipFill>
        <p:spPr>
          <a:xfrm>
            <a:off x="2710830" y="1412776"/>
            <a:ext cx="6439215" cy="1437457"/>
          </a:xfrm>
          <a:prstGeom prst="rect">
            <a:avLst/>
          </a:prstGeom>
        </p:spPr>
      </p:pic>
    </p:spTree>
    <p:extLst>
      <p:ext uri="{BB962C8B-B14F-4D97-AF65-F5344CB8AC3E}">
        <p14:creationId xmlns:p14="http://schemas.microsoft.com/office/powerpoint/2010/main" val="22368676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52987"/>
              </a:xfrm>
            </p:spPr>
            <p:txBody>
              <a:bodyPr/>
              <a:lstStyle/>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保持相对静止共同加速，且</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发生相对运动，且</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52987"/>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132428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滑块不滑离木板的临界条件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滑块恰好滑到木板的边缘时，两者达到共同速度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如图所示，长木板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带动物块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恰好不从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上掉下的临界条件是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左端时二者速度恰好相等，位移关系为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78.jpg" descr="id:2147497167;FounderCES"/>
          <p:cNvPicPr/>
          <p:nvPr/>
        </p:nvPicPr>
        <p:blipFill>
          <a:blip r:embed="rId2"/>
          <a:stretch>
            <a:fillRect/>
          </a:stretch>
        </p:blipFill>
        <p:spPr>
          <a:xfrm>
            <a:off x="2926854" y="3212976"/>
            <a:ext cx="5256584" cy="1872208"/>
          </a:xfrm>
          <a:prstGeom prst="rect">
            <a:avLst/>
          </a:prstGeom>
        </p:spPr>
      </p:pic>
    </p:spTree>
    <p:extLst>
      <p:ext uri="{BB962C8B-B14F-4D97-AF65-F5344CB8AC3E}">
        <p14:creationId xmlns:p14="http://schemas.microsoft.com/office/powerpoint/2010/main" val="7386369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如图所示，物块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带动长木板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恰好不从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上掉下的临界条件是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右端时二者速度恰好相等，位移关系为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79.jpg" descr="id:2147497174;FounderCES"/>
          <p:cNvPicPr/>
          <p:nvPr/>
        </p:nvPicPr>
        <p:blipFill>
          <a:blip r:embed="rId2"/>
          <a:stretch>
            <a:fillRect/>
          </a:stretch>
        </p:blipFill>
        <p:spPr>
          <a:xfrm>
            <a:off x="3339626" y="2112091"/>
            <a:ext cx="5131844" cy="1964981"/>
          </a:xfrm>
          <a:prstGeom prst="rect">
            <a:avLst/>
          </a:prstGeom>
        </p:spPr>
      </p:pic>
    </p:spTree>
    <p:extLst>
      <p:ext uri="{BB962C8B-B14F-4D97-AF65-F5344CB8AC3E}">
        <p14:creationId xmlns:p14="http://schemas.microsoft.com/office/powerpoint/2010/main" val="9560315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4941168"/>
                <a:ext cx="11485848" cy="12387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滑块滑上长木板的初速度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mj-ea"/>
                    <a:ea typeface="+mj-ea"/>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根据速度与位移的关系式有</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gx</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4941168"/>
                <a:ext cx="11485848" cy="1238737"/>
              </a:xfrm>
              <a:prstGeom prst="rect">
                <a:avLst/>
              </a:prstGeom>
              <a:blipFill>
                <a:blip r:embed="rId2"/>
                <a:stretch>
                  <a:fillRect l="-796" r="-849" b="-44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典例4.eps" descr="id:2147492767;FounderCES"/>
          <p:cNvPicPr/>
          <p:nvPr/>
        </p:nvPicPr>
        <p:blipFill>
          <a:blip r:embed="rId3"/>
          <a:stretch>
            <a:fillRect/>
          </a:stretch>
        </p:blipFill>
        <p:spPr>
          <a:xfrm>
            <a:off x="350096" y="930236"/>
            <a:ext cx="994484" cy="320124"/>
          </a:xfrm>
          <a:prstGeom prst="rect">
            <a:avLst/>
          </a:prstGeom>
        </p:spPr>
      </p:pic>
      <p:pic>
        <p:nvPicPr>
          <p:cNvPr id="7" name="24答案.eps" descr="id:2147491722;FounderCES"/>
          <p:cNvPicPr/>
          <p:nvPr/>
        </p:nvPicPr>
        <p:blipFill>
          <a:blip r:embed="rId4"/>
          <a:stretch>
            <a:fillRect/>
          </a:stretch>
        </p:blipFill>
        <p:spPr>
          <a:xfrm>
            <a:off x="406574" y="4508835"/>
            <a:ext cx="764309" cy="272473"/>
          </a:xfrm>
          <a:prstGeom prst="rect">
            <a:avLst/>
          </a:prstGeom>
        </p:spPr>
      </p:pic>
      <p:pic>
        <p:nvPicPr>
          <p:cNvPr id="9" name="24解析.eps" descr="id:2147491694;FounderCES"/>
          <p:cNvPicPr/>
          <p:nvPr/>
        </p:nvPicPr>
        <p:blipFill>
          <a:blip r:embed="rId5"/>
          <a:stretch>
            <a:fillRect/>
          </a:stretch>
        </p:blipFill>
        <p:spPr>
          <a:xfrm>
            <a:off x="406574" y="5146434"/>
            <a:ext cx="764309" cy="272473"/>
          </a:xfrm>
          <a:prstGeom prst="rect">
            <a:avLst/>
          </a:prstGeom>
        </p:spPr>
      </p:pic>
      <p:sp>
        <p:nvSpPr>
          <p:cNvPr id="2" name="内容占位符 1"/>
          <p:cNvSpPr>
            <a:spLocks noGrp="1"/>
          </p:cNvSpPr>
          <p:nvPr>
            <p:ph idx="1"/>
          </p:nvPr>
        </p:nvSpPr>
        <p:spPr>
          <a:xfrm>
            <a:off x="360854" y="746120"/>
            <a:ext cx="11485848" cy="2862322"/>
          </a:xfrm>
        </p:spPr>
        <p:txBody>
          <a:bodyPr/>
          <a:lstStyle/>
          <a:p>
            <a:pPr algn="dist"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图甲所示，在水平面上固定一倾角为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的光滑斜面，斜面右端的水平地面上放置一水平长木板，斜面右端与长木板等高且平滑连接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的滑块自斜面上的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点由静止释放，滑块经过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点滑上长木板，滑块和长木板在水平面上运动的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两点的距离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6">
            <a:clrChange>
              <a:clrFrom>
                <a:srgbClr val="FFFFFF"/>
              </a:clrFrom>
              <a:clrTo>
                <a:srgbClr val="FFFFFF">
                  <a:alpha val="0"/>
                </a:srgbClr>
              </a:clrTo>
            </a:clrChange>
          </a:blip>
          <a:stretch>
            <a:fillRect/>
          </a:stretch>
        </p:blipFill>
        <p:spPr>
          <a:xfrm>
            <a:off x="3790950" y="2432216"/>
            <a:ext cx="5838736" cy="2212855"/>
          </a:xfrm>
          <a:prstGeom prst="rect">
            <a:avLst/>
          </a:prstGeom>
        </p:spPr>
      </p:pic>
      <p:sp>
        <p:nvSpPr>
          <p:cNvPr id="3" name="矩形 2"/>
          <p:cNvSpPr/>
          <p:nvPr/>
        </p:nvSpPr>
        <p:spPr>
          <a:xfrm>
            <a:off x="5031822" y="4519382"/>
            <a:ext cx="3804248" cy="646331"/>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4" name="矩形 3"/>
          <p:cNvSpPr/>
          <p:nvPr/>
        </p:nvSpPr>
        <p:spPr>
          <a:xfrm>
            <a:off x="1326979" y="4414238"/>
            <a:ext cx="825867" cy="461665"/>
          </a:xfrm>
          <a:prstGeom prst="rect">
            <a:avLst/>
          </a:prstGeom>
        </p:spPr>
        <p:txBody>
          <a:bodyPr wrap="none">
            <a:spAutoFit/>
          </a:bodyPr>
          <a:lstStyle/>
          <a:p>
            <a:r>
              <a:rPr lang="en-US" altLang="zh-CN" sz="2400" dirty="0" smtClean="0">
                <a:solidFill>
                  <a:srgbClr val="000000"/>
                </a:solidFill>
              </a:rPr>
              <a:t>10 m</a:t>
            </a:r>
            <a:endParaRPr lang="zh-CN" altLang="en-US" dirty="0"/>
          </a:p>
        </p:txBody>
      </p:sp>
    </p:spTree>
    <p:extLst>
      <p:ext uri="{BB962C8B-B14F-4D97-AF65-F5344CB8AC3E}">
        <p14:creationId xmlns:p14="http://schemas.microsoft.com/office/powerpoint/2010/main" val="59281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4"/>
              <p:cNvSpPr txBox="1">
                <a:spLocks/>
              </p:cNvSpPr>
              <p:nvPr/>
            </p:nvSpPr>
            <p:spPr bwMode="auto">
              <a:xfrm>
                <a:off x="360854" y="3501008"/>
                <a:ext cx="11485848" cy="310597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滑块滑上长木板后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滑块先做匀减速直线运动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长木板做匀加速直线运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达到相等速度后保持相对静止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一起做匀减速直线运动至静止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kg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4"/>
              <p:cNvSpPr txBox="1">
                <a:spLocks noRot="1" noChangeAspect="1" noMove="1" noResize="1" noEditPoints="1" noAdjustHandles="1" noChangeArrowheads="1" noChangeShapeType="1" noTextEdit="1"/>
              </p:cNvSpPr>
              <p:nvPr/>
            </p:nvSpPr>
            <p:spPr bwMode="auto">
              <a:xfrm>
                <a:off x="360854" y="3501008"/>
                <a:ext cx="11485848" cy="3105978"/>
              </a:xfrm>
              <a:prstGeom prst="rect">
                <a:avLst/>
              </a:prstGeom>
              <a:blipFill>
                <a:blip r:embed="rId2"/>
                <a:stretch>
                  <a:fillRect l="-796" r="-849" b="-13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长木板的质量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1722;FounderCES"/>
          <p:cNvPicPr/>
          <p:nvPr/>
        </p:nvPicPr>
        <p:blipFill>
          <a:blip r:embed="rId3"/>
          <a:stretch>
            <a:fillRect/>
          </a:stretch>
        </p:blipFill>
        <p:spPr>
          <a:xfrm>
            <a:off x="406574" y="2996952"/>
            <a:ext cx="764309" cy="272473"/>
          </a:xfrm>
          <a:prstGeom prst="rect">
            <a:avLst/>
          </a:prstGeom>
        </p:spPr>
      </p:pic>
      <p:pic>
        <p:nvPicPr>
          <p:cNvPr id="4" name="24解析.eps" descr="id:2147491694;FounderCES"/>
          <p:cNvPicPr/>
          <p:nvPr/>
        </p:nvPicPr>
        <p:blipFill>
          <a:blip r:embed="rId4"/>
          <a:stretch>
            <a:fillRect/>
          </a:stretch>
        </p:blipFill>
        <p:spPr>
          <a:xfrm>
            <a:off x="406574" y="3717032"/>
            <a:ext cx="764309" cy="272473"/>
          </a:xfrm>
          <a:prstGeom prst="rect">
            <a:avLst/>
          </a:prstGeom>
        </p:spPr>
      </p:pic>
      <p:pic>
        <p:nvPicPr>
          <p:cNvPr id="6" name="图片 5"/>
          <p:cNvPicPr>
            <a:picLocks noChangeAspect="1"/>
          </p:cNvPicPr>
          <p:nvPr/>
        </p:nvPicPr>
        <p:blipFill>
          <a:blip r:embed="rId5">
            <a:clrChange>
              <a:clrFrom>
                <a:srgbClr val="FFFFFF"/>
              </a:clrFrom>
              <a:clrTo>
                <a:srgbClr val="FFFFFF">
                  <a:alpha val="0"/>
                </a:srgbClr>
              </a:clrTo>
            </a:clrChange>
          </a:blip>
          <a:stretch>
            <a:fillRect/>
          </a:stretch>
        </p:blipFill>
        <p:spPr>
          <a:xfrm>
            <a:off x="2998862" y="836712"/>
            <a:ext cx="5838736" cy="2212855"/>
          </a:xfrm>
          <a:prstGeom prst="rect">
            <a:avLst/>
          </a:prstGeom>
        </p:spPr>
      </p:pic>
      <p:sp>
        <p:nvSpPr>
          <p:cNvPr id="7" name="矩形 6"/>
          <p:cNvSpPr/>
          <p:nvPr/>
        </p:nvSpPr>
        <p:spPr>
          <a:xfrm>
            <a:off x="4439022" y="3018675"/>
            <a:ext cx="3804248" cy="646331"/>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9" name="矩形 8"/>
          <p:cNvSpPr/>
          <p:nvPr/>
        </p:nvSpPr>
        <p:spPr>
          <a:xfrm>
            <a:off x="1279703" y="2912449"/>
            <a:ext cx="971741" cy="461665"/>
          </a:xfrm>
          <a:prstGeom prst="rect">
            <a:avLst/>
          </a:prstGeom>
        </p:spPr>
        <p:txBody>
          <a:bodyPr wrap="none">
            <a:spAutoFit/>
          </a:bodyPr>
          <a:lstStyle/>
          <a:p>
            <a:r>
              <a:rPr lang="en-US" altLang="zh-CN" sz="2400" dirty="0" smtClean="0">
                <a:solidFill>
                  <a:srgbClr val="000000"/>
                </a:solidFill>
              </a:rPr>
              <a:t>1.5 kg</a:t>
            </a:r>
            <a:endParaRPr lang="zh-CN" altLang="en-US" dirty="0"/>
          </a:p>
        </p:txBody>
      </p:sp>
    </p:spTree>
    <p:extLst>
      <p:ext uri="{BB962C8B-B14F-4D97-AF65-F5344CB8AC3E}">
        <p14:creationId xmlns:p14="http://schemas.microsoft.com/office/powerpoint/2010/main" val="249668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429000"/>
                <a:ext cx="11485848" cy="311001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长木板的长度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要使滑块不从长木板上滑落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两点间距离的最大值是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根据速度与位移的关系式有</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滑块滑上长木板后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滑块先做匀减速直线运动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两者相等速度时滑块恰好到达木板右端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滑块与长木板的相对位移恰好等于长木板的长度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429000"/>
                <a:ext cx="11485848" cy="3110019"/>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若长木板</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，要使滑块不从长木板上滑落，</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两点间距离的最大值</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1722;FounderCES"/>
          <p:cNvPicPr/>
          <p:nvPr/>
        </p:nvPicPr>
        <p:blipFill>
          <a:blip r:embed="rId3"/>
          <a:stretch>
            <a:fillRect/>
          </a:stretch>
        </p:blipFill>
        <p:spPr>
          <a:xfrm>
            <a:off x="406574" y="2996952"/>
            <a:ext cx="764309" cy="272473"/>
          </a:xfrm>
          <a:prstGeom prst="rect">
            <a:avLst/>
          </a:prstGeom>
        </p:spPr>
      </p:pic>
      <p:pic>
        <p:nvPicPr>
          <p:cNvPr id="4" name="24解析.eps" descr="id:2147491694;FounderCES"/>
          <p:cNvPicPr/>
          <p:nvPr/>
        </p:nvPicPr>
        <p:blipFill>
          <a:blip r:embed="rId4"/>
          <a:stretch>
            <a:fillRect/>
          </a:stretch>
        </p:blipFill>
        <p:spPr>
          <a:xfrm>
            <a:off x="406574" y="3645024"/>
            <a:ext cx="764309" cy="272473"/>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3722255" y="1405495"/>
            <a:ext cx="4386729" cy="1662550"/>
          </a:xfrm>
          <a:prstGeom prst="rect">
            <a:avLst/>
          </a:prstGeom>
        </p:spPr>
      </p:pic>
      <p:sp>
        <p:nvSpPr>
          <p:cNvPr id="6" name="矩形 5"/>
          <p:cNvSpPr/>
          <p:nvPr/>
        </p:nvSpPr>
        <p:spPr>
          <a:xfrm>
            <a:off x="4432487" y="2925357"/>
            <a:ext cx="3342582" cy="646331"/>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8" name="矩形 7"/>
          <p:cNvSpPr/>
          <p:nvPr/>
        </p:nvSpPr>
        <p:spPr>
          <a:xfrm>
            <a:off x="1182885" y="2913113"/>
            <a:ext cx="825867" cy="461665"/>
          </a:xfrm>
          <a:prstGeom prst="rect">
            <a:avLst/>
          </a:prstGeom>
        </p:spPr>
        <p:txBody>
          <a:bodyPr wrap="none">
            <a:spAutoFit/>
          </a:bodyPr>
          <a:lstStyle/>
          <a:p>
            <a:r>
              <a:rPr lang="en-US" altLang="zh-CN" sz="2400" dirty="0" smtClean="0">
                <a:solidFill>
                  <a:srgbClr val="000000"/>
                </a:solidFill>
              </a:rPr>
              <a:t>15 m</a:t>
            </a:r>
            <a:endParaRPr lang="zh-CN" altLang="en-US" dirty="0"/>
          </a:p>
        </p:txBody>
      </p:sp>
    </p:spTree>
    <p:extLst>
      <p:ext uri="{BB962C8B-B14F-4D97-AF65-F5344CB8AC3E}">
        <p14:creationId xmlns:p14="http://schemas.microsoft.com/office/powerpoint/2010/main" val="148131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产生失重现象的原因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当物体具有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向下的加速度</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做向下加速或向上减速的运动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时，设支持物对物体的支持力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或悬挂物对物体的拉力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，由牛顿第三定律知，物体对支持物的压力</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或对悬挂物的拉力</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产生完全失重现象的原因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当物体具有向下的加速度</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时，物体对支持物的压力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或对悬挂物的拉力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，物体处于完全失重状态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4571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646331"/>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判断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超重和失重的</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567519"/>
            <a:ext cx="959793" cy="337706"/>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2559494866"/>
              </p:ext>
            </p:extLst>
          </p:nvPr>
        </p:nvGraphicFramePr>
        <p:xfrm>
          <a:off x="374260" y="2093122"/>
          <a:ext cx="11472442" cy="3840480"/>
        </p:xfrm>
        <a:graphic>
          <a:graphicData uri="http://schemas.openxmlformats.org/drawingml/2006/table">
            <a:tbl>
              <a:tblPr firstRow="1" firstCol="1" bandRow="1"/>
              <a:tblGrid>
                <a:gridCol w="2030622">
                  <a:extLst>
                    <a:ext uri="{9D8B030D-6E8A-4147-A177-3AD203B41FA5}">
                      <a16:colId xmlns:a16="http://schemas.microsoft.com/office/drawing/2014/main" val="1528121118"/>
                    </a:ext>
                  </a:extLst>
                </a:gridCol>
                <a:gridCol w="9441820">
                  <a:extLst>
                    <a:ext uri="{9D8B030D-6E8A-4147-A177-3AD203B41FA5}">
                      <a16:colId xmlns:a16="http://schemas.microsoft.com/office/drawing/2014/main" val="193591836"/>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从受力的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角度判断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当物体所受向上的拉力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或支持力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大于重力时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物体处于超重状态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小于重力时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物体处于失重状态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等于零时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物体处于完全失重状态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8558854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从加速度的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角度判断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当物体具有向上的加速度时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物体处于超重状态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具有向下的加速度时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物体处于失重状态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向下的加速度等于重力加速度时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物体处于完全失重状态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71189188"/>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从速度的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角度判断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物体向上加速或向下减速时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处于超重状态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物体向下加速或向上减速时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处于失重状态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78299092"/>
                  </a:ext>
                </a:extLst>
              </a:tr>
            </a:tbl>
          </a:graphicData>
        </a:graphic>
      </p:graphicFrame>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2"/>
          <a:stretch>
            <a:fillRect/>
          </a:stretch>
        </p:blipFill>
        <p:spPr>
          <a:xfrm>
            <a:off x="358412" y="917051"/>
            <a:ext cx="994484" cy="320124"/>
          </a:xfrm>
          <a:prstGeom prst="rect">
            <a:avLst/>
          </a:prstGeom>
        </p:spPr>
      </p:pic>
      <p:pic>
        <p:nvPicPr>
          <p:cNvPr id="7" name="24答案.eps" descr="id:2147491701;FounderCES"/>
          <p:cNvPicPr/>
          <p:nvPr/>
        </p:nvPicPr>
        <p:blipFill>
          <a:blip r:embed="rId3"/>
          <a:stretch>
            <a:fillRect/>
          </a:stretch>
        </p:blipFill>
        <p:spPr>
          <a:xfrm>
            <a:off x="406573" y="5604799"/>
            <a:ext cx="764309" cy="272473"/>
          </a:xfrm>
          <a:prstGeom prst="rect">
            <a:avLst/>
          </a:prstGeom>
        </p:spPr>
      </p:pic>
      <p:sp>
        <p:nvSpPr>
          <p:cNvPr id="5" name="内容占位符 4"/>
          <p:cNvSpPr>
            <a:spLocks noGrp="1"/>
          </p:cNvSpPr>
          <p:nvPr>
            <p:ph idx="1"/>
          </p:nvPr>
        </p:nvSpPr>
        <p:spPr>
          <a:xfrm>
            <a:off x="360854" y="746120"/>
            <a:ext cx="11485848" cy="4598567"/>
          </a:xfrm>
        </p:spPr>
        <p:txBody>
          <a:bodyPr/>
          <a:lstStyle/>
          <a:p>
            <a:pPr hangingPunct="0">
              <a:spcAft>
                <a:spcPts val="0"/>
              </a:spcAft>
            </a:pPr>
            <a:r>
              <a:rPr lang="en-US" altLang="zh-CN" sz="2200" dirty="0"/>
              <a:t> </a:t>
            </a:r>
            <a:r>
              <a:rPr lang="en-US" altLang="zh-CN" sz="2200" dirty="0" smtClean="0"/>
              <a:t>             </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湖北云学联盟月考</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如图所示为一种学生常用的弹簧笔，其结构如图所示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设不按压时弹簧处于原长状态</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在桌面上把笔倒着按压，松手后可以让笔竖直跳起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该过程如图乙所示，按压弹簧笔外壳，外壳压缩弹簧，由静止释放外壳，弹簧恢复原长，最终笔竖直向上弹起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不计一切摩擦及空气阻力</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外壳与内芯撞击后立即以相同的速度运动，下列说法正确的是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释放的瞬间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桌面对弹簧笔的支持力等于弹簧笔的重力</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弹簧笔离开桌面后到落回桌面前</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内芯处于完全失重状态</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弹簧笔离开桌面后的上升阶段处于超重状态</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弹簧笔离开桌面后到落回桌面前重力在</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7953360" y="4947710"/>
            <a:ext cx="2650084" cy="646331"/>
          </a:xfrm>
          <a:prstGeom prst="rect">
            <a:avLst/>
          </a:prstGeom>
        </p:spPr>
        <p:txBody>
          <a:bodyPr wrap="none">
            <a:spAutoFit/>
          </a:bodyPr>
          <a:lstStyle/>
          <a:p>
            <a:pPr lvl="0" algn="just" eaLnBrk="1">
              <a:lnSpc>
                <a:spcPct val="150000"/>
              </a:lnSpc>
              <a:spcBef>
                <a:spcPts val="0"/>
              </a:spcBef>
              <a:spcAft>
                <a:spcPts val="0"/>
              </a:spcAft>
              <a:tabLst>
                <a:tab pos="5645150" algn="l"/>
                <a:tab pos="9862820" algn="l"/>
              </a:tabLs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7782654" y="2916838"/>
            <a:ext cx="4064721" cy="2118386"/>
          </a:xfrm>
          <a:prstGeom prst="rect">
            <a:avLst/>
          </a:prstGeom>
        </p:spPr>
      </p:pic>
      <p:sp>
        <p:nvSpPr>
          <p:cNvPr id="6" name="矩形 5"/>
          <p:cNvSpPr/>
          <p:nvPr/>
        </p:nvSpPr>
        <p:spPr>
          <a:xfrm>
            <a:off x="1240010" y="5510202"/>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29481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弹簧笔的速度为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但有向上的加速度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处于超重状态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桌面对弹簧笔的支持力大于弹簧笔的重力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弹簧笔离开桌面后到落回桌面前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弹簧笔只受重力作用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所以内芯、外芯都处于完全失重状态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弹簧笔的质量不变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弹簧笔离开桌面后到落回桌面前重力不变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40994"/>
            <a:ext cx="764309" cy="272473"/>
          </a:xfrm>
          <a:prstGeom prst="rect">
            <a:avLst/>
          </a:prstGeom>
        </p:spPr>
      </p:pic>
      <p:sp>
        <p:nvSpPr>
          <p:cNvPr id="5" name="矩形 4"/>
          <p:cNvSpPr/>
          <p:nvPr/>
        </p:nvSpPr>
        <p:spPr>
          <a:xfrm>
            <a:off x="4177680" y="5027824"/>
            <a:ext cx="2650084" cy="646331"/>
          </a:xfrm>
          <a:prstGeom prst="rect">
            <a:avLst/>
          </a:prstGeom>
        </p:spPr>
        <p:txBody>
          <a:bodyPr wrap="none">
            <a:spAutoFit/>
          </a:bodyPr>
          <a:lstStyle/>
          <a:p>
            <a:pPr lvl="0" algn="just" eaLnBrk="1">
              <a:lnSpc>
                <a:spcPct val="150000"/>
              </a:lnSpc>
              <a:spcBef>
                <a:spcPts val="0"/>
              </a:spcBef>
              <a:spcAft>
                <a:spcPts val="0"/>
              </a:spcAft>
              <a:tabLst>
                <a:tab pos="5645150" algn="l"/>
                <a:tab pos="9862820" algn="l"/>
              </a:tabLs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06974" y="2996952"/>
            <a:ext cx="4064721" cy="2118386"/>
          </a:xfrm>
          <a:prstGeom prst="rect">
            <a:avLst/>
          </a:prstGeom>
        </p:spPr>
      </p:pic>
    </p:spTree>
    <p:extLst>
      <p:ext uri="{BB962C8B-B14F-4D97-AF65-F5344CB8AC3E}">
        <p14:creationId xmlns:p14="http://schemas.microsoft.com/office/powerpoint/2010/main" val="658472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222981256"/>
              </p:ext>
            </p:extLst>
          </p:nvPr>
        </p:nvGraphicFramePr>
        <p:xfrm>
          <a:off x="360854" y="1491376"/>
          <a:ext cx="11485847" cy="4389120"/>
        </p:xfrm>
        <a:graphic>
          <a:graphicData uri="http://schemas.openxmlformats.org/drawingml/2006/table">
            <a:tbl>
              <a:tblPr firstRow="1" firstCol="1" bandRow="1"/>
              <a:tblGrid>
                <a:gridCol w="1412759">
                  <a:extLst>
                    <a:ext uri="{9D8B030D-6E8A-4147-A177-3AD203B41FA5}">
                      <a16:colId xmlns:a16="http://schemas.microsoft.com/office/drawing/2014/main" val="2932136367"/>
                    </a:ext>
                  </a:extLst>
                </a:gridCol>
                <a:gridCol w="2214472">
                  <a:extLst>
                    <a:ext uri="{9D8B030D-6E8A-4147-A177-3AD203B41FA5}">
                      <a16:colId xmlns:a16="http://schemas.microsoft.com/office/drawing/2014/main" val="1635677165"/>
                    </a:ext>
                  </a:extLst>
                </a:gridCol>
                <a:gridCol w="2565938">
                  <a:extLst>
                    <a:ext uri="{9D8B030D-6E8A-4147-A177-3AD203B41FA5}">
                      <a16:colId xmlns:a16="http://schemas.microsoft.com/office/drawing/2014/main" val="4128657401"/>
                    </a:ext>
                  </a:extLst>
                </a:gridCol>
                <a:gridCol w="2832410">
                  <a:extLst>
                    <a:ext uri="{9D8B030D-6E8A-4147-A177-3AD203B41FA5}">
                      <a16:colId xmlns:a16="http://schemas.microsoft.com/office/drawing/2014/main" val="2728180693"/>
                    </a:ext>
                  </a:extLst>
                </a:gridCol>
                <a:gridCol w="2460268">
                  <a:extLst>
                    <a:ext uri="{9D8B030D-6E8A-4147-A177-3AD203B41FA5}">
                      <a16:colId xmlns:a16="http://schemas.microsoft.com/office/drawing/2014/main" val="3743669631"/>
                    </a:ext>
                  </a:extLst>
                </a:gridCol>
              </a:tblGrid>
              <a:tr h="9051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视重</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竖直方向的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64380052"/>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静止或匀速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0825851"/>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超重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向上加速或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向下减速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33555719"/>
                  </a:ext>
                </a:extLst>
              </a:tr>
            </a:tbl>
          </a:graphicData>
        </a:graphic>
      </p:graphicFrame>
      <p:pic>
        <p:nvPicPr>
          <p:cNvPr id="3" name="图片 2"/>
          <p:cNvPicPr>
            <a:picLocks noChangeAspect="1"/>
          </p:cNvPicPr>
          <p:nvPr/>
        </p:nvPicPr>
        <p:blipFill>
          <a:blip r:embed="rId2"/>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46120"/>
            <a:ext cx="11485848" cy="646331"/>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超重</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、失重问题的</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z346.jpg"/>
          <p:cNvPicPr/>
          <p:nvPr/>
        </p:nvPicPr>
        <p:blipFill>
          <a:blip r:embed="rId3"/>
          <a:stretch>
            <a:fillRect/>
          </a:stretch>
        </p:blipFill>
        <p:spPr>
          <a:xfrm>
            <a:off x="9950437" y="2683390"/>
            <a:ext cx="981888" cy="1366848"/>
          </a:xfrm>
          <a:prstGeom prst="rect">
            <a:avLst/>
          </a:prstGeom>
        </p:spPr>
      </p:pic>
      <p:pic>
        <p:nvPicPr>
          <p:cNvPr id="6" name="cz347.jpg"/>
          <p:cNvPicPr/>
          <p:nvPr/>
        </p:nvPicPr>
        <p:blipFill>
          <a:blip r:embed="rId4"/>
          <a:stretch>
            <a:fillRect/>
          </a:stretch>
        </p:blipFill>
        <p:spPr>
          <a:xfrm>
            <a:off x="10027489" y="4322729"/>
            <a:ext cx="1164051" cy="1395603"/>
          </a:xfrm>
          <a:prstGeom prst="rect">
            <a:avLst/>
          </a:prstGeom>
        </p:spPr>
      </p:pic>
    </p:spTree>
    <p:extLst>
      <p:ext uri="{BB962C8B-B14F-4D97-AF65-F5344CB8AC3E}">
        <p14:creationId xmlns:p14="http://schemas.microsoft.com/office/powerpoint/2010/main" val="772597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408</TotalTime>
  <Words>4008</Words>
  <Application>Microsoft Office PowerPoint</Application>
  <PresentationFormat>自定义</PresentationFormat>
  <Paragraphs>281</Paragraphs>
  <Slides>48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48</vt:i4>
      </vt:variant>
    </vt:vector>
  </HeadingPairs>
  <TitlesOfParts>
    <vt:vector size="59"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455</cp:revision>
  <dcterms:created xsi:type="dcterms:W3CDTF">2020-11-06T05:24:00Z</dcterms:created>
  <dcterms:modified xsi:type="dcterms:W3CDTF">2025-06-17T15:42:33Z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